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369" r:id="rId3"/>
    <p:sldId id="328" r:id="rId4"/>
    <p:sldId id="421" r:id="rId5"/>
    <p:sldId id="417" r:id="rId6"/>
    <p:sldId id="422" r:id="rId7"/>
    <p:sldId id="375" r:id="rId8"/>
    <p:sldId id="387" r:id="rId9"/>
    <p:sldId id="381" r:id="rId10"/>
    <p:sldId id="383" r:id="rId11"/>
    <p:sldId id="384" r:id="rId12"/>
    <p:sldId id="386" r:id="rId13"/>
    <p:sldId id="394" r:id="rId14"/>
    <p:sldId id="388" r:id="rId15"/>
    <p:sldId id="389" r:id="rId16"/>
    <p:sldId id="397" r:id="rId17"/>
    <p:sldId id="390" r:id="rId18"/>
    <p:sldId id="391" r:id="rId19"/>
    <p:sldId id="396" r:id="rId20"/>
    <p:sldId id="392" r:id="rId21"/>
    <p:sldId id="398" r:id="rId22"/>
    <p:sldId id="404" r:id="rId23"/>
    <p:sldId id="416" r:id="rId24"/>
    <p:sldId id="418" r:id="rId25"/>
    <p:sldId id="419" r:id="rId26"/>
    <p:sldId id="428" r:id="rId27"/>
    <p:sldId id="427" r:id="rId28"/>
    <p:sldId id="429" r:id="rId29"/>
    <p:sldId id="423" r:id="rId30"/>
    <p:sldId id="413" r:id="rId31"/>
    <p:sldId id="424" r:id="rId32"/>
    <p:sldId id="414" r:id="rId33"/>
    <p:sldId id="420" r:id="rId34"/>
    <p:sldId id="412" r:id="rId35"/>
    <p:sldId id="425" r:id="rId36"/>
    <p:sldId id="410" r:id="rId37"/>
    <p:sldId id="407" r:id="rId38"/>
    <p:sldId id="408" r:id="rId39"/>
    <p:sldId id="409" r:id="rId40"/>
    <p:sldId id="411" r:id="rId41"/>
    <p:sldId id="426" r:id="rId4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92C4EC-53A1-F34E-A204-6BBA0C7CF1C5}">
          <p14:sldIdLst>
            <p14:sldId id="256"/>
            <p14:sldId id="369"/>
            <p14:sldId id="328"/>
            <p14:sldId id="421"/>
            <p14:sldId id="417"/>
          </p14:sldIdLst>
        </p14:section>
        <p14:section name="Recap" id="{EF7C29B1-98EE-3840-8851-C60E11CA13BB}">
          <p14:sldIdLst>
            <p14:sldId id="422"/>
            <p14:sldId id="375"/>
            <p14:sldId id="387"/>
            <p14:sldId id="381"/>
            <p14:sldId id="383"/>
            <p14:sldId id="384"/>
            <p14:sldId id="386"/>
            <p14:sldId id="394"/>
            <p14:sldId id="388"/>
            <p14:sldId id="389"/>
            <p14:sldId id="397"/>
            <p14:sldId id="390"/>
            <p14:sldId id="391"/>
            <p14:sldId id="396"/>
            <p14:sldId id="392"/>
            <p14:sldId id="398"/>
            <p14:sldId id="404"/>
            <p14:sldId id="416"/>
            <p14:sldId id="418"/>
            <p14:sldId id="419"/>
          </p14:sldIdLst>
        </p14:section>
        <p14:section name="GCompound" id="{4B02B265-3809-C84F-9780-BB9A09E72E29}">
          <p14:sldIdLst>
            <p14:sldId id="428"/>
            <p14:sldId id="427"/>
            <p14:sldId id="429"/>
          </p14:sldIdLst>
        </p14:section>
        <p14:section name="Getters" id="{44F93F2E-FC42-EF44-8D1B-1ABD172D589C}">
          <p14:sldIdLst>
            <p14:sldId id="423"/>
            <p14:sldId id="413"/>
          </p14:sldIdLst>
        </p14:section>
        <p14:section name="Stoplight" id="{007AA105-4FB4-784E-823F-E3CB3CD923BE}">
          <p14:sldIdLst>
            <p14:sldId id="424"/>
            <p14:sldId id="414"/>
            <p14:sldId id="420"/>
          </p14:sldIdLst>
        </p14:section>
        <p14:section name="Practice - Line Art" id="{8C87C086-EC4A-B64A-856D-03B495BD4647}">
          <p14:sldIdLst>
            <p14:sldId id="412"/>
          </p14:sldIdLst>
        </p14:section>
        <p14:section name="Practice: Checkerboard" id="{F96C5933-8613-F24D-9C16-61689A0D1160}">
          <p14:sldIdLst>
            <p14:sldId id="425"/>
            <p14:sldId id="410"/>
            <p14:sldId id="407"/>
            <p14:sldId id="408"/>
            <p14:sldId id="409"/>
            <p14:sldId id="411"/>
            <p14:sldId id="4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FA00"/>
    <a:srgbClr val="009051"/>
    <a:srgbClr val="DDDDDD"/>
    <a:srgbClr val="F8F8F8"/>
    <a:srgbClr val="FF9999"/>
    <a:srgbClr val="8C1515"/>
    <a:srgbClr val="FFFFC0"/>
    <a:srgbClr val="FFFF8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 autoAdjust="0"/>
    <p:restoredTop sz="91844" autoAdjust="0"/>
  </p:normalViewPr>
  <p:slideViewPr>
    <p:cSldViewPr>
      <p:cViewPr>
        <p:scale>
          <a:sx n="139" d="100"/>
          <a:sy n="139" d="100"/>
        </p:scale>
        <p:origin x="1136" y="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1745D644-F8C3-5145-9C45-8D12D5EBDE5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noProof="0" smtClean="0"/>
              <a:t>Click to edit Master text styles</a:t>
            </a:r>
          </a:p>
          <a:p>
            <a:pPr lvl="1"/>
            <a:r>
              <a:rPr lang="en-US" altLang="x-none" noProof="0" smtClean="0"/>
              <a:t>Second level</a:t>
            </a:r>
          </a:p>
          <a:p>
            <a:pPr lvl="2"/>
            <a:r>
              <a:rPr lang="en-US" altLang="x-none" noProof="0" smtClean="0"/>
              <a:t>Third level</a:t>
            </a:r>
          </a:p>
          <a:p>
            <a:pPr lvl="3"/>
            <a:r>
              <a:rPr lang="en-US" altLang="x-none" noProof="0" smtClean="0"/>
              <a:t>Fourth level</a:t>
            </a:r>
          </a:p>
          <a:p>
            <a:pPr lvl="4"/>
            <a:r>
              <a:rPr lang="en-US" altLang="x-none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D7E19174-B55B-1043-9AC8-2A71B815515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3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 few more</a:t>
            </a:r>
            <a:r>
              <a:rPr lang="en-US" baseline="0" dirty="0" smtClean="0"/>
              <a:t> graphics methods I want to show, that let you “get” information back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37045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 few more</a:t>
            </a:r>
            <a:r>
              <a:rPr lang="en-US" baseline="0" dirty="0" smtClean="0"/>
              <a:t> graphics methods I want to show, that let you “get” information back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1263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05707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0817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only really need the width</a:t>
            </a:r>
            <a:r>
              <a:rPr lang="en-US" baseline="0" dirty="0" smtClean="0"/>
              <a:t> (or height)</a:t>
            </a:r>
            <a:r>
              <a:rPr lang="en-US" dirty="0" smtClean="0"/>
              <a:t>,</a:t>
            </a:r>
            <a:r>
              <a:rPr lang="en-US" baseline="0" dirty="0" smtClean="0"/>
              <a:t> x, and 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71607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7811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Going to break down into milestones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543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531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8950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many more methods than we can show here</a:t>
            </a:r>
            <a:r>
              <a:rPr lang="en-US" baseline="0" dirty="0" smtClean="0"/>
              <a:t> (we show important ones)</a:t>
            </a:r>
          </a:p>
          <a:p>
            <a:r>
              <a:rPr lang="en-US" baseline="0" dirty="0" smtClean="0"/>
              <a:t>Common in software engineering to document code for others to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1507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5986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10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166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all variables</a:t>
            </a:r>
            <a:r>
              <a:rPr lang="en-US" baseline="0" dirty="0" smtClean="0"/>
              <a:t> as you are used to!  This just explains the different syntax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3320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2F87AA0-E107-BC4A-A838-F5C498A22F36}" type="slidenum">
              <a:rPr lang="en-US" altLang="en-US" sz="1200">
                <a:latin typeface="Times" charset="0"/>
              </a:rPr>
              <a:pPr/>
              <a:t>13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003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F210D5B-6463-404C-8236-2433FD186B9B}" type="slidenum">
              <a:rPr lang="en-US" altLang="en-US" sz="1200">
                <a:latin typeface="Times" charset="0"/>
              </a:rPr>
              <a:pPr/>
              <a:t>19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92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common graphics challenge: how do we center things?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:</a:t>
            </a:r>
            <a:r>
              <a:rPr lang="en-US" baseline="0" dirty="0" smtClean="0"/>
              <a:t> horizontally</a:t>
            </a:r>
          </a:p>
          <a:p>
            <a:r>
              <a:rPr lang="en-US" baseline="0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: vertically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2322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598613" indent="-227013" defTabSz="4572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ea typeface="Arial" charset="0"/>
              <a:cs typeface="Arial" charset="0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14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55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19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075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9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9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4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04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437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80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Slide Number Placeholder 3"/>
          <p:cNvSpPr txBox="1">
            <a:spLocks noGrp="1"/>
          </p:cNvSpPr>
          <p:nvPr userDrawn="1"/>
        </p:nvSpPr>
        <p:spPr bwMode="auto">
          <a:xfrm>
            <a:off x="8229600" y="6356350"/>
            <a:ext cx="76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 eaLnBrk="1" hangingPunct="1">
              <a:spcBef>
                <a:spcPts val="500"/>
              </a:spcBef>
            </a:pPr>
            <a:fld id="{6E57D843-267D-6B4F-AB7F-CDA32517B3F3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 eaLnBrk="1" hangingPunct="1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598613" indent="-227013" defTabSz="4572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0" fontAlgn="base" hangingPunct="0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0" fontAlgn="base" hangingPunct="0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0" fontAlgn="base" hangingPunct="0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openxmlformats.org/officeDocument/2006/relationships/image" Target="../media/image4.png"/><Relationship Id="rId9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CS 106A, Lecture 12</a:t>
            </a:r>
            <a:br>
              <a:rPr lang="en-US" altLang="x-none" dirty="0" smtClean="0"/>
            </a:br>
            <a:r>
              <a:rPr lang="en-US" altLang="x-none" dirty="0" smtClean="0"/>
              <a:t>More Graphics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572000"/>
            <a:ext cx="6400800" cy="1524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x-none" sz="1500" dirty="0" smtClean="0"/>
              <a:t>reading:</a:t>
            </a:r>
          </a:p>
          <a:p>
            <a:pPr eaLnBrk="1" hangingPunct="1">
              <a:defRPr/>
            </a:pPr>
            <a:r>
              <a:rPr lang="en-US" altLang="x-none" sz="1500" i="1" dirty="0" smtClean="0"/>
              <a:t>Art &amp; Science of Java</a:t>
            </a:r>
            <a:r>
              <a:rPr lang="en-US" altLang="x-none" sz="1500" smtClean="0"/>
              <a:t>, 9.4</a:t>
            </a:r>
            <a:endParaRPr lang="en-US" altLang="x-none" sz="1500" b="1" u="sng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3733800" y="13613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GObject</a:t>
            </a:r>
          </a:p>
        </p:txBody>
      </p:sp>
      <p:sp>
        <p:nvSpPr>
          <p:cNvPr id="5125" name="Line 7"/>
          <p:cNvSpPr>
            <a:spLocks noChangeShapeType="1"/>
          </p:cNvSpPr>
          <p:nvPr/>
        </p:nvSpPr>
        <p:spPr bwMode="auto">
          <a:xfrm flipV="1">
            <a:off x="3505200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26670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GRect</a:t>
            </a: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48006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GOval</a:t>
            </a:r>
          </a:p>
        </p:txBody>
      </p:sp>
      <p:sp>
        <p:nvSpPr>
          <p:cNvPr id="5128" name="Rectangle 10"/>
          <p:cNvSpPr>
            <a:spLocks noChangeArrowheads="1"/>
          </p:cNvSpPr>
          <p:nvPr/>
        </p:nvSpPr>
        <p:spPr bwMode="auto">
          <a:xfrm>
            <a:off x="69342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i="1" dirty="0" smtClean="0">
                <a:latin typeface="Courier New" charset="0"/>
              </a:rPr>
              <a:t>others</a:t>
            </a:r>
            <a:r>
              <a:rPr lang="mr-IN" altLang="en-US" i="1" dirty="0" smtClean="0">
                <a:latin typeface="Courier New" charset="0"/>
              </a:rPr>
              <a:t>…</a:t>
            </a:r>
            <a:endParaRPr lang="en-US" altLang="en-US" i="1" dirty="0">
              <a:latin typeface="Courier New" charset="0"/>
            </a:endParaRPr>
          </a:p>
        </p:txBody>
      </p:sp>
      <p:sp>
        <p:nvSpPr>
          <p:cNvPr id="5129" name="Rectangle 11"/>
          <p:cNvSpPr>
            <a:spLocks noChangeArrowheads="1"/>
          </p:cNvSpPr>
          <p:nvPr/>
        </p:nvSpPr>
        <p:spPr bwMode="auto">
          <a:xfrm>
            <a:off x="5334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GLabel</a:t>
            </a:r>
          </a:p>
        </p:txBody>
      </p:sp>
      <p:sp>
        <p:nvSpPr>
          <p:cNvPr id="5130" name="Line 12"/>
          <p:cNvSpPr>
            <a:spLocks noChangeShapeType="1"/>
          </p:cNvSpPr>
          <p:nvPr/>
        </p:nvSpPr>
        <p:spPr bwMode="auto">
          <a:xfrm flipV="1">
            <a:off x="1371600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1" name="AutoShape 13"/>
          <p:cNvSpPr>
            <a:spLocks noChangeArrowheads="1"/>
          </p:cNvSpPr>
          <p:nvPr/>
        </p:nvSpPr>
        <p:spPr bwMode="auto">
          <a:xfrm rot="3930826">
            <a:off x="3544887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2" name="AutoShape 14"/>
          <p:cNvSpPr>
            <a:spLocks noChangeArrowheads="1"/>
          </p:cNvSpPr>
          <p:nvPr/>
        </p:nvSpPr>
        <p:spPr bwMode="auto">
          <a:xfrm rot="2498793">
            <a:off x="4179888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3" name="Line 15"/>
          <p:cNvSpPr>
            <a:spLocks noChangeShapeType="1"/>
          </p:cNvSpPr>
          <p:nvPr/>
        </p:nvSpPr>
        <p:spPr bwMode="auto">
          <a:xfrm flipH="1" flipV="1">
            <a:off x="4848225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Line 16"/>
          <p:cNvSpPr>
            <a:spLocks noChangeShapeType="1"/>
          </p:cNvSpPr>
          <p:nvPr/>
        </p:nvSpPr>
        <p:spPr bwMode="auto">
          <a:xfrm flipH="1" flipV="1">
            <a:off x="5470525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AutoShape 17"/>
          <p:cNvSpPr>
            <a:spLocks noChangeArrowheads="1"/>
          </p:cNvSpPr>
          <p:nvPr/>
        </p:nvSpPr>
        <p:spPr bwMode="auto">
          <a:xfrm rot="17669174" flipH="1">
            <a:off x="5384800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6" name="AutoShape 18"/>
          <p:cNvSpPr>
            <a:spLocks noChangeArrowheads="1"/>
          </p:cNvSpPr>
          <p:nvPr/>
        </p:nvSpPr>
        <p:spPr bwMode="auto">
          <a:xfrm rot="19101207" flipH="1">
            <a:off x="4762500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16242" y="4230029"/>
            <a:ext cx="8111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myRect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(50, 50, 350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 270);</a:t>
            </a:r>
          </a:p>
        </p:txBody>
      </p:sp>
      <p:sp>
        <p:nvSpPr>
          <p:cNvPr id="2" name="Freeform 1"/>
          <p:cNvSpPr/>
          <p:nvPr/>
        </p:nvSpPr>
        <p:spPr>
          <a:xfrm>
            <a:off x="3880625" y="5361876"/>
            <a:ext cx="1405054" cy="960865"/>
          </a:xfrm>
          <a:custGeom>
            <a:avLst/>
            <a:gdLst>
              <a:gd name="connsiteX0" fmla="*/ 55756 w 1381603"/>
              <a:gd name="connsiteY0" fmla="*/ 403304 h 1083529"/>
              <a:gd name="connsiteX1" fmla="*/ 33454 w 1381603"/>
              <a:gd name="connsiteY1" fmla="*/ 838202 h 1083529"/>
              <a:gd name="connsiteX2" fmla="*/ 22303 w 1381603"/>
              <a:gd name="connsiteY2" fmla="*/ 882807 h 1083529"/>
              <a:gd name="connsiteX3" fmla="*/ 0 w 1381603"/>
              <a:gd name="connsiteY3" fmla="*/ 994319 h 1083529"/>
              <a:gd name="connsiteX4" fmla="*/ 44605 w 1381603"/>
              <a:gd name="connsiteY4" fmla="*/ 1005470 h 1083529"/>
              <a:gd name="connsiteX5" fmla="*/ 111512 w 1381603"/>
              <a:gd name="connsiteY5" fmla="*/ 1038924 h 1083529"/>
              <a:gd name="connsiteX6" fmla="*/ 189571 w 1381603"/>
              <a:gd name="connsiteY6" fmla="*/ 1050075 h 1083529"/>
              <a:gd name="connsiteX7" fmla="*/ 691376 w 1381603"/>
              <a:gd name="connsiteY7" fmla="*/ 1083529 h 1083529"/>
              <a:gd name="connsiteX8" fmla="*/ 1092820 w 1381603"/>
              <a:gd name="connsiteY8" fmla="*/ 1072377 h 1083529"/>
              <a:gd name="connsiteX9" fmla="*/ 1182029 w 1381603"/>
              <a:gd name="connsiteY9" fmla="*/ 1061226 h 1083529"/>
              <a:gd name="connsiteX10" fmla="*/ 1293542 w 1381603"/>
              <a:gd name="connsiteY10" fmla="*/ 1050075 h 1083529"/>
              <a:gd name="connsiteX11" fmla="*/ 1315844 w 1381603"/>
              <a:gd name="connsiteY11" fmla="*/ 525968 h 1083529"/>
              <a:gd name="connsiteX12" fmla="*/ 1304693 w 1381603"/>
              <a:gd name="connsiteY12" fmla="*/ 470212 h 1083529"/>
              <a:gd name="connsiteX13" fmla="*/ 1293542 w 1381603"/>
              <a:gd name="connsiteY13" fmla="*/ 436758 h 1083529"/>
              <a:gd name="connsiteX14" fmla="*/ 1237786 w 1381603"/>
              <a:gd name="connsiteY14" fmla="*/ 425607 h 1083529"/>
              <a:gd name="connsiteX15" fmla="*/ 802888 w 1381603"/>
              <a:gd name="connsiteY15" fmla="*/ 414455 h 1083529"/>
              <a:gd name="connsiteX16" fmla="*/ 769434 w 1381603"/>
              <a:gd name="connsiteY16" fmla="*/ 403304 h 1083529"/>
              <a:gd name="connsiteX17" fmla="*/ 457200 w 1381603"/>
              <a:gd name="connsiteY17" fmla="*/ 403304 h 1083529"/>
              <a:gd name="connsiteX18" fmla="*/ 367990 w 1381603"/>
              <a:gd name="connsiteY18" fmla="*/ 414455 h 1083529"/>
              <a:gd name="connsiteX19" fmla="*/ 278781 w 1381603"/>
              <a:gd name="connsiteY19" fmla="*/ 392153 h 1083529"/>
              <a:gd name="connsiteX20" fmla="*/ 312234 w 1381603"/>
              <a:gd name="connsiteY20" fmla="*/ 369851 h 1083529"/>
              <a:gd name="connsiteX21" fmla="*/ 356839 w 1381603"/>
              <a:gd name="connsiteY21" fmla="*/ 291792 h 1083529"/>
              <a:gd name="connsiteX22" fmla="*/ 367990 w 1381603"/>
              <a:gd name="connsiteY22" fmla="*/ 224885 h 1083529"/>
              <a:gd name="connsiteX23" fmla="*/ 379142 w 1381603"/>
              <a:gd name="connsiteY23" fmla="*/ 169129 h 1083529"/>
              <a:gd name="connsiteX24" fmla="*/ 390293 w 1381603"/>
              <a:gd name="connsiteY24" fmla="*/ 24163 h 1083529"/>
              <a:gd name="connsiteX25" fmla="*/ 401444 w 1381603"/>
              <a:gd name="connsiteY25" fmla="*/ 57616 h 1083529"/>
              <a:gd name="connsiteX26" fmla="*/ 468351 w 1381603"/>
              <a:gd name="connsiteY26" fmla="*/ 91070 h 1083529"/>
              <a:gd name="connsiteX27" fmla="*/ 591015 w 1381603"/>
              <a:gd name="connsiteY27" fmla="*/ 57616 h 1083529"/>
              <a:gd name="connsiteX28" fmla="*/ 602166 w 1381603"/>
              <a:gd name="connsiteY28" fmla="*/ 24163 h 1083529"/>
              <a:gd name="connsiteX29" fmla="*/ 401444 w 1381603"/>
              <a:gd name="connsiteY29" fmla="*/ 13012 h 1083529"/>
              <a:gd name="connsiteX30" fmla="*/ 367990 w 1381603"/>
              <a:gd name="connsiteY30" fmla="*/ 79919 h 1083529"/>
              <a:gd name="connsiteX31" fmla="*/ 390293 w 1381603"/>
              <a:gd name="connsiteY31" fmla="*/ 102221 h 1083529"/>
              <a:gd name="connsiteX32" fmla="*/ 423746 w 1381603"/>
              <a:gd name="connsiteY32" fmla="*/ 113373 h 1083529"/>
              <a:gd name="connsiteX33" fmla="*/ 546410 w 1381603"/>
              <a:gd name="connsiteY33" fmla="*/ 102221 h 1083529"/>
              <a:gd name="connsiteX34" fmla="*/ 613317 w 1381603"/>
              <a:gd name="connsiteY34" fmla="*/ 79919 h 1083529"/>
              <a:gd name="connsiteX35" fmla="*/ 657922 w 1381603"/>
              <a:gd name="connsiteY35" fmla="*/ 79919 h 1083529"/>
              <a:gd name="connsiteX36" fmla="*/ 669073 w 1381603"/>
              <a:gd name="connsiteY36" fmla="*/ 180280 h 1083529"/>
              <a:gd name="connsiteX37" fmla="*/ 691376 w 1381603"/>
              <a:gd name="connsiteY37" fmla="*/ 224885 h 1083529"/>
              <a:gd name="connsiteX38" fmla="*/ 769434 w 1381603"/>
              <a:gd name="connsiteY38" fmla="*/ 314094 h 1083529"/>
              <a:gd name="connsiteX39" fmla="*/ 791737 w 1381603"/>
              <a:gd name="connsiteY39" fmla="*/ 336397 h 1083529"/>
              <a:gd name="connsiteX40" fmla="*/ 836342 w 1381603"/>
              <a:gd name="connsiteY40" fmla="*/ 358699 h 1083529"/>
              <a:gd name="connsiteX41" fmla="*/ 869795 w 1381603"/>
              <a:gd name="connsiteY41" fmla="*/ 381002 h 108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81603" h="1083529">
                <a:moveTo>
                  <a:pt x="55756" y="403304"/>
                </a:moveTo>
                <a:cubicBezTo>
                  <a:pt x="48322" y="548270"/>
                  <a:pt x="43556" y="693397"/>
                  <a:pt x="33454" y="838202"/>
                </a:cubicBezTo>
                <a:cubicBezTo>
                  <a:pt x="32387" y="853491"/>
                  <a:pt x="25309" y="867779"/>
                  <a:pt x="22303" y="882807"/>
                </a:cubicBezTo>
                <a:cubicBezTo>
                  <a:pt x="-5039" y="1019515"/>
                  <a:pt x="25901" y="890713"/>
                  <a:pt x="0" y="994319"/>
                </a:cubicBezTo>
                <a:cubicBezTo>
                  <a:pt x="14868" y="998036"/>
                  <a:pt x="30375" y="999778"/>
                  <a:pt x="44605" y="1005470"/>
                </a:cubicBezTo>
                <a:cubicBezTo>
                  <a:pt x="67756" y="1014731"/>
                  <a:pt x="87680" y="1031591"/>
                  <a:pt x="111512" y="1038924"/>
                </a:cubicBezTo>
                <a:cubicBezTo>
                  <a:pt x="136634" y="1046654"/>
                  <a:pt x="163593" y="1046078"/>
                  <a:pt x="189571" y="1050075"/>
                </a:cubicBezTo>
                <a:cubicBezTo>
                  <a:pt x="425923" y="1086436"/>
                  <a:pt x="65285" y="1051421"/>
                  <a:pt x="691376" y="1083529"/>
                </a:cubicBezTo>
                <a:lnTo>
                  <a:pt x="1092820" y="1072377"/>
                </a:lnTo>
                <a:cubicBezTo>
                  <a:pt x="1122757" y="1071016"/>
                  <a:pt x="1152245" y="1064535"/>
                  <a:pt x="1182029" y="1061226"/>
                </a:cubicBezTo>
                <a:cubicBezTo>
                  <a:pt x="1219157" y="1057101"/>
                  <a:pt x="1256371" y="1053792"/>
                  <a:pt x="1293542" y="1050075"/>
                </a:cubicBezTo>
                <a:cubicBezTo>
                  <a:pt x="1465490" y="935443"/>
                  <a:pt x="1336214" y="1035224"/>
                  <a:pt x="1315844" y="525968"/>
                </a:cubicBezTo>
                <a:cubicBezTo>
                  <a:pt x="1315086" y="507030"/>
                  <a:pt x="1309290" y="488600"/>
                  <a:pt x="1304693" y="470212"/>
                </a:cubicBezTo>
                <a:cubicBezTo>
                  <a:pt x="1301842" y="458808"/>
                  <a:pt x="1303322" y="443278"/>
                  <a:pt x="1293542" y="436758"/>
                </a:cubicBezTo>
                <a:cubicBezTo>
                  <a:pt x="1277772" y="426245"/>
                  <a:pt x="1256720" y="426468"/>
                  <a:pt x="1237786" y="425607"/>
                </a:cubicBezTo>
                <a:cubicBezTo>
                  <a:pt x="1092922" y="419022"/>
                  <a:pt x="947854" y="418172"/>
                  <a:pt x="802888" y="414455"/>
                </a:cubicBezTo>
                <a:cubicBezTo>
                  <a:pt x="791737" y="410738"/>
                  <a:pt x="781029" y="405236"/>
                  <a:pt x="769434" y="403304"/>
                </a:cubicBezTo>
                <a:cubicBezTo>
                  <a:pt x="642015" y="382068"/>
                  <a:pt x="611853" y="395165"/>
                  <a:pt x="457200" y="403304"/>
                </a:cubicBezTo>
                <a:lnTo>
                  <a:pt x="367990" y="414455"/>
                </a:lnTo>
                <a:cubicBezTo>
                  <a:pt x="351751" y="416366"/>
                  <a:pt x="223527" y="461220"/>
                  <a:pt x="278781" y="392153"/>
                </a:cubicBezTo>
                <a:cubicBezTo>
                  <a:pt x="287153" y="381688"/>
                  <a:pt x="301083" y="377285"/>
                  <a:pt x="312234" y="369851"/>
                </a:cubicBezTo>
                <a:cubicBezTo>
                  <a:pt x="327167" y="347451"/>
                  <a:pt x="349121" y="317518"/>
                  <a:pt x="356839" y="291792"/>
                </a:cubicBezTo>
                <a:cubicBezTo>
                  <a:pt x="363336" y="270136"/>
                  <a:pt x="363945" y="247130"/>
                  <a:pt x="367990" y="224885"/>
                </a:cubicBezTo>
                <a:cubicBezTo>
                  <a:pt x="371381" y="206237"/>
                  <a:pt x="375425" y="187714"/>
                  <a:pt x="379142" y="169129"/>
                </a:cubicBezTo>
                <a:cubicBezTo>
                  <a:pt x="382859" y="120807"/>
                  <a:pt x="380789" y="71687"/>
                  <a:pt x="390293" y="24163"/>
                </a:cubicBezTo>
                <a:cubicBezTo>
                  <a:pt x="392598" y="12637"/>
                  <a:pt x="394101" y="48438"/>
                  <a:pt x="401444" y="57616"/>
                </a:cubicBezTo>
                <a:cubicBezTo>
                  <a:pt x="417166" y="77268"/>
                  <a:pt x="446312" y="83724"/>
                  <a:pt x="468351" y="91070"/>
                </a:cubicBezTo>
                <a:cubicBezTo>
                  <a:pt x="503164" y="86718"/>
                  <a:pt x="562901" y="92758"/>
                  <a:pt x="591015" y="57616"/>
                </a:cubicBezTo>
                <a:cubicBezTo>
                  <a:pt x="598358" y="48438"/>
                  <a:pt x="598449" y="35314"/>
                  <a:pt x="602166" y="24163"/>
                </a:cubicBezTo>
                <a:cubicBezTo>
                  <a:pt x="492796" y="-12295"/>
                  <a:pt x="558687" y="-92"/>
                  <a:pt x="401444" y="13012"/>
                </a:cubicBezTo>
                <a:cubicBezTo>
                  <a:pt x="394217" y="23852"/>
                  <a:pt x="364439" y="62163"/>
                  <a:pt x="367990" y="79919"/>
                </a:cubicBezTo>
                <a:cubicBezTo>
                  <a:pt x="370052" y="90228"/>
                  <a:pt x="381278" y="96812"/>
                  <a:pt x="390293" y="102221"/>
                </a:cubicBezTo>
                <a:cubicBezTo>
                  <a:pt x="400372" y="108269"/>
                  <a:pt x="412595" y="109656"/>
                  <a:pt x="423746" y="113373"/>
                </a:cubicBezTo>
                <a:cubicBezTo>
                  <a:pt x="464634" y="109656"/>
                  <a:pt x="505978" y="109356"/>
                  <a:pt x="546410" y="102221"/>
                </a:cubicBezTo>
                <a:cubicBezTo>
                  <a:pt x="569561" y="98135"/>
                  <a:pt x="613317" y="79919"/>
                  <a:pt x="613317" y="79919"/>
                </a:cubicBezTo>
                <a:cubicBezTo>
                  <a:pt x="626062" y="67174"/>
                  <a:pt x="645178" y="33189"/>
                  <a:pt x="657922" y="79919"/>
                </a:cubicBezTo>
                <a:cubicBezTo>
                  <a:pt x="666778" y="112393"/>
                  <a:pt x="661504" y="147482"/>
                  <a:pt x="669073" y="180280"/>
                </a:cubicBezTo>
                <a:cubicBezTo>
                  <a:pt x="672811" y="196478"/>
                  <a:pt x="683128" y="210452"/>
                  <a:pt x="691376" y="224885"/>
                </a:cubicBezTo>
                <a:cubicBezTo>
                  <a:pt x="715964" y="267914"/>
                  <a:pt x="728311" y="272971"/>
                  <a:pt x="769434" y="314094"/>
                </a:cubicBezTo>
                <a:cubicBezTo>
                  <a:pt x="776868" y="321528"/>
                  <a:pt x="782333" y="331695"/>
                  <a:pt x="791737" y="336397"/>
                </a:cubicBezTo>
                <a:lnTo>
                  <a:pt x="836342" y="358699"/>
                </a:lnTo>
                <a:cubicBezTo>
                  <a:pt x="861272" y="383630"/>
                  <a:pt x="848131" y="381002"/>
                  <a:pt x="869795" y="38100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371279" y="4839629"/>
            <a:ext cx="1137424" cy="428016"/>
          </a:xfrm>
          <a:custGeom>
            <a:avLst/>
            <a:gdLst>
              <a:gd name="connsiteX0" fmla="*/ 0 w 1137424"/>
              <a:gd name="connsiteY0" fmla="*/ 323386 h 428016"/>
              <a:gd name="connsiteX1" fmla="*/ 22302 w 1137424"/>
              <a:gd name="connsiteY1" fmla="*/ 423747 h 428016"/>
              <a:gd name="connsiteX2" fmla="*/ 167268 w 1137424"/>
              <a:gd name="connsiteY2" fmla="*/ 111513 h 428016"/>
              <a:gd name="connsiteX3" fmla="*/ 133814 w 1137424"/>
              <a:gd name="connsiteY3" fmla="*/ 89210 h 428016"/>
              <a:gd name="connsiteX4" fmla="*/ 66907 w 1137424"/>
              <a:gd name="connsiteY4" fmla="*/ 211874 h 428016"/>
              <a:gd name="connsiteX5" fmla="*/ 133814 w 1137424"/>
              <a:gd name="connsiteY5" fmla="*/ 334537 h 428016"/>
              <a:gd name="connsiteX6" fmla="*/ 178419 w 1137424"/>
              <a:gd name="connsiteY6" fmla="*/ 345688 h 428016"/>
              <a:gd name="connsiteX7" fmla="*/ 334536 w 1137424"/>
              <a:gd name="connsiteY7" fmla="*/ 323386 h 428016"/>
              <a:gd name="connsiteX8" fmla="*/ 390292 w 1137424"/>
              <a:gd name="connsiteY8" fmla="*/ 267630 h 428016"/>
              <a:gd name="connsiteX9" fmla="*/ 401444 w 1137424"/>
              <a:gd name="connsiteY9" fmla="*/ 234176 h 428016"/>
              <a:gd name="connsiteX10" fmla="*/ 423746 w 1137424"/>
              <a:gd name="connsiteY10" fmla="*/ 200722 h 428016"/>
              <a:gd name="connsiteX11" fmla="*/ 446049 w 1137424"/>
              <a:gd name="connsiteY11" fmla="*/ 122664 h 428016"/>
              <a:gd name="connsiteX12" fmla="*/ 434897 w 1137424"/>
              <a:gd name="connsiteY12" fmla="*/ 55756 h 428016"/>
              <a:gd name="connsiteX13" fmla="*/ 356839 w 1137424"/>
              <a:gd name="connsiteY13" fmla="*/ 100361 h 428016"/>
              <a:gd name="connsiteX14" fmla="*/ 345688 w 1137424"/>
              <a:gd name="connsiteY14" fmla="*/ 133815 h 428016"/>
              <a:gd name="connsiteX15" fmla="*/ 356839 w 1137424"/>
              <a:gd name="connsiteY15" fmla="*/ 301083 h 428016"/>
              <a:gd name="connsiteX16" fmla="*/ 367990 w 1137424"/>
              <a:gd name="connsiteY16" fmla="*/ 334537 h 428016"/>
              <a:gd name="connsiteX17" fmla="*/ 401444 w 1137424"/>
              <a:gd name="connsiteY17" fmla="*/ 356839 h 428016"/>
              <a:gd name="connsiteX18" fmla="*/ 479502 w 1137424"/>
              <a:gd name="connsiteY18" fmla="*/ 390293 h 428016"/>
              <a:gd name="connsiteX19" fmla="*/ 669073 w 1137424"/>
              <a:gd name="connsiteY19" fmla="*/ 379142 h 428016"/>
              <a:gd name="connsiteX20" fmla="*/ 702527 w 1137424"/>
              <a:gd name="connsiteY20" fmla="*/ 323386 h 428016"/>
              <a:gd name="connsiteX21" fmla="*/ 724829 w 1137424"/>
              <a:gd name="connsiteY21" fmla="*/ 301083 h 428016"/>
              <a:gd name="connsiteX22" fmla="*/ 735980 w 1137424"/>
              <a:gd name="connsiteY22" fmla="*/ 267630 h 428016"/>
              <a:gd name="connsiteX23" fmla="*/ 769434 w 1137424"/>
              <a:gd name="connsiteY23" fmla="*/ 144966 h 428016"/>
              <a:gd name="connsiteX24" fmla="*/ 758283 w 1137424"/>
              <a:gd name="connsiteY24" fmla="*/ 89210 h 428016"/>
              <a:gd name="connsiteX25" fmla="*/ 691375 w 1137424"/>
              <a:gd name="connsiteY25" fmla="*/ 22303 h 428016"/>
              <a:gd name="connsiteX26" fmla="*/ 669073 w 1137424"/>
              <a:gd name="connsiteY26" fmla="*/ 0 h 428016"/>
              <a:gd name="connsiteX27" fmla="*/ 591014 w 1137424"/>
              <a:gd name="connsiteY27" fmla="*/ 11152 h 428016"/>
              <a:gd name="connsiteX28" fmla="*/ 557561 w 1137424"/>
              <a:gd name="connsiteY28" fmla="*/ 78059 h 428016"/>
              <a:gd name="connsiteX29" fmla="*/ 602166 w 1137424"/>
              <a:gd name="connsiteY29" fmla="*/ 289932 h 428016"/>
              <a:gd name="connsiteX30" fmla="*/ 624468 w 1137424"/>
              <a:gd name="connsiteY30" fmla="*/ 312235 h 428016"/>
              <a:gd name="connsiteX31" fmla="*/ 691375 w 1137424"/>
              <a:gd name="connsiteY31" fmla="*/ 356839 h 428016"/>
              <a:gd name="connsiteX32" fmla="*/ 802888 w 1137424"/>
              <a:gd name="connsiteY32" fmla="*/ 345688 h 428016"/>
              <a:gd name="connsiteX33" fmla="*/ 880946 w 1137424"/>
              <a:gd name="connsiteY33" fmla="*/ 312235 h 428016"/>
              <a:gd name="connsiteX34" fmla="*/ 936702 w 1137424"/>
              <a:gd name="connsiteY34" fmla="*/ 278781 h 428016"/>
              <a:gd name="connsiteX35" fmla="*/ 959005 w 1137424"/>
              <a:gd name="connsiteY35" fmla="*/ 256478 h 428016"/>
              <a:gd name="connsiteX36" fmla="*/ 992458 w 1137424"/>
              <a:gd name="connsiteY36" fmla="*/ 234176 h 428016"/>
              <a:gd name="connsiteX37" fmla="*/ 1014761 w 1137424"/>
              <a:gd name="connsiteY37" fmla="*/ 211874 h 428016"/>
              <a:gd name="connsiteX38" fmla="*/ 1070517 w 1137424"/>
              <a:gd name="connsiteY38" fmla="*/ 167269 h 428016"/>
              <a:gd name="connsiteX39" fmla="*/ 1081668 w 1137424"/>
              <a:gd name="connsiteY39" fmla="*/ 133815 h 428016"/>
              <a:gd name="connsiteX40" fmla="*/ 1103971 w 1137424"/>
              <a:gd name="connsiteY40" fmla="*/ 100361 h 428016"/>
              <a:gd name="connsiteX41" fmla="*/ 1092819 w 1137424"/>
              <a:gd name="connsiteY41" fmla="*/ 22303 h 428016"/>
              <a:gd name="connsiteX42" fmla="*/ 892097 w 1137424"/>
              <a:gd name="connsiteY42" fmla="*/ 66908 h 428016"/>
              <a:gd name="connsiteX43" fmla="*/ 880946 w 1137424"/>
              <a:gd name="connsiteY43" fmla="*/ 100361 h 428016"/>
              <a:gd name="connsiteX44" fmla="*/ 903249 w 1137424"/>
              <a:gd name="connsiteY44" fmla="*/ 256478 h 428016"/>
              <a:gd name="connsiteX45" fmla="*/ 970156 w 1137424"/>
              <a:gd name="connsiteY45" fmla="*/ 345688 h 428016"/>
              <a:gd name="connsiteX46" fmla="*/ 1003610 w 1137424"/>
              <a:gd name="connsiteY46" fmla="*/ 367991 h 428016"/>
              <a:gd name="connsiteX47" fmla="*/ 1070517 w 1137424"/>
              <a:gd name="connsiteY47" fmla="*/ 390293 h 428016"/>
              <a:gd name="connsiteX48" fmla="*/ 1103971 w 1137424"/>
              <a:gd name="connsiteY48" fmla="*/ 412595 h 428016"/>
              <a:gd name="connsiteX49" fmla="*/ 1137424 w 1137424"/>
              <a:gd name="connsiteY49" fmla="*/ 423747 h 4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37424" h="428016">
                <a:moveTo>
                  <a:pt x="0" y="323386"/>
                </a:moveTo>
                <a:cubicBezTo>
                  <a:pt x="7434" y="356840"/>
                  <a:pt x="-1081" y="448800"/>
                  <a:pt x="22302" y="423747"/>
                </a:cubicBezTo>
                <a:cubicBezTo>
                  <a:pt x="118369" y="320818"/>
                  <a:pt x="138780" y="225465"/>
                  <a:pt x="167268" y="111513"/>
                </a:cubicBezTo>
                <a:cubicBezTo>
                  <a:pt x="156117" y="104079"/>
                  <a:pt x="147216" y="89210"/>
                  <a:pt x="133814" y="89210"/>
                </a:cubicBezTo>
                <a:cubicBezTo>
                  <a:pt x="50673" y="89210"/>
                  <a:pt x="73766" y="150143"/>
                  <a:pt x="66907" y="211874"/>
                </a:cubicBezTo>
                <a:cubicBezTo>
                  <a:pt x="85574" y="286538"/>
                  <a:pt x="69627" y="302443"/>
                  <a:pt x="133814" y="334537"/>
                </a:cubicBezTo>
                <a:cubicBezTo>
                  <a:pt x="147522" y="341391"/>
                  <a:pt x="163551" y="341971"/>
                  <a:pt x="178419" y="345688"/>
                </a:cubicBezTo>
                <a:cubicBezTo>
                  <a:pt x="230458" y="338254"/>
                  <a:pt x="283366" y="335426"/>
                  <a:pt x="334536" y="323386"/>
                </a:cubicBezTo>
                <a:cubicBezTo>
                  <a:pt x="359812" y="317439"/>
                  <a:pt x="379884" y="288445"/>
                  <a:pt x="390292" y="267630"/>
                </a:cubicBezTo>
                <a:cubicBezTo>
                  <a:pt x="395549" y="257116"/>
                  <a:pt x="396187" y="244690"/>
                  <a:pt x="401444" y="234176"/>
                </a:cubicBezTo>
                <a:cubicBezTo>
                  <a:pt x="407438" y="222189"/>
                  <a:pt x="417752" y="212709"/>
                  <a:pt x="423746" y="200722"/>
                </a:cubicBezTo>
                <a:cubicBezTo>
                  <a:pt x="431744" y="184726"/>
                  <a:pt x="442477" y="136953"/>
                  <a:pt x="446049" y="122664"/>
                </a:cubicBezTo>
                <a:cubicBezTo>
                  <a:pt x="442332" y="100361"/>
                  <a:pt x="452267" y="70231"/>
                  <a:pt x="434897" y="55756"/>
                </a:cubicBezTo>
                <a:cubicBezTo>
                  <a:pt x="396511" y="23768"/>
                  <a:pt x="368080" y="83500"/>
                  <a:pt x="356839" y="100361"/>
                </a:cubicBezTo>
                <a:cubicBezTo>
                  <a:pt x="353122" y="111512"/>
                  <a:pt x="345688" y="122060"/>
                  <a:pt x="345688" y="133815"/>
                </a:cubicBezTo>
                <a:cubicBezTo>
                  <a:pt x="345688" y="189695"/>
                  <a:pt x="350668" y="245545"/>
                  <a:pt x="356839" y="301083"/>
                </a:cubicBezTo>
                <a:cubicBezTo>
                  <a:pt x="358137" y="312766"/>
                  <a:pt x="360647" y="325358"/>
                  <a:pt x="367990" y="334537"/>
                </a:cubicBezTo>
                <a:cubicBezTo>
                  <a:pt x="376362" y="345002"/>
                  <a:pt x="389808" y="350190"/>
                  <a:pt x="401444" y="356839"/>
                </a:cubicBezTo>
                <a:cubicBezTo>
                  <a:pt x="440030" y="378888"/>
                  <a:pt x="441969" y="377782"/>
                  <a:pt x="479502" y="390293"/>
                </a:cubicBezTo>
                <a:cubicBezTo>
                  <a:pt x="542692" y="386576"/>
                  <a:pt x="606548" y="389014"/>
                  <a:pt x="669073" y="379142"/>
                </a:cubicBezTo>
                <a:cubicBezTo>
                  <a:pt x="694040" y="375200"/>
                  <a:pt x="694363" y="336992"/>
                  <a:pt x="702527" y="323386"/>
                </a:cubicBezTo>
                <a:cubicBezTo>
                  <a:pt x="707936" y="314371"/>
                  <a:pt x="717395" y="308517"/>
                  <a:pt x="724829" y="301083"/>
                </a:cubicBezTo>
                <a:cubicBezTo>
                  <a:pt x="728546" y="289932"/>
                  <a:pt x="732887" y="278970"/>
                  <a:pt x="735980" y="267630"/>
                </a:cubicBezTo>
                <a:cubicBezTo>
                  <a:pt x="773712" y="129281"/>
                  <a:pt x="743767" y="221970"/>
                  <a:pt x="769434" y="144966"/>
                </a:cubicBezTo>
                <a:cubicBezTo>
                  <a:pt x="765717" y="126381"/>
                  <a:pt x="764938" y="106957"/>
                  <a:pt x="758283" y="89210"/>
                </a:cubicBezTo>
                <a:cubicBezTo>
                  <a:pt x="744610" y="52750"/>
                  <a:pt x="720438" y="46522"/>
                  <a:pt x="691375" y="22303"/>
                </a:cubicBezTo>
                <a:cubicBezTo>
                  <a:pt x="683298" y="15572"/>
                  <a:pt x="676507" y="7434"/>
                  <a:pt x="669073" y="0"/>
                </a:cubicBezTo>
                <a:cubicBezTo>
                  <a:pt x="643053" y="3717"/>
                  <a:pt x="615032" y="477"/>
                  <a:pt x="591014" y="11152"/>
                </a:cubicBezTo>
                <a:cubicBezTo>
                  <a:pt x="574096" y="18671"/>
                  <a:pt x="562509" y="63215"/>
                  <a:pt x="557561" y="78059"/>
                </a:cubicBezTo>
                <a:cubicBezTo>
                  <a:pt x="572326" y="196182"/>
                  <a:pt x="548673" y="223065"/>
                  <a:pt x="602166" y="289932"/>
                </a:cubicBezTo>
                <a:cubicBezTo>
                  <a:pt x="608734" y="298142"/>
                  <a:pt x="616057" y="305927"/>
                  <a:pt x="624468" y="312235"/>
                </a:cubicBezTo>
                <a:cubicBezTo>
                  <a:pt x="645911" y="328317"/>
                  <a:pt x="691375" y="356839"/>
                  <a:pt x="691375" y="356839"/>
                </a:cubicBezTo>
                <a:cubicBezTo>
                  <a:pt x="728546" y="353122"/>
                  <a:pt x="765966" y="351368"/>
                  <a:pt x="802888" y="345688"/>
                </a:cubicBezTo>
                <a:cubicBezTo>
                  <a:pt x="826587" y="342042"/>
                  <a:pt x="861925" y="321745"/>
                  <a:pt x="880946" y="312235"/>
                </a:cubicBezTo>
                <a:cubicBezTo>
                  <a:pt x="937458" y="255723"/>
                  <a:pt x="864322" y="322210"/>
                  <a:pt x="936702" y="278781"/>
                </a:cubicBezTo>
                <a:cubicBezTo>
                  <a:pt x="945717" y="273372"/>
                  <a:pt x="950795" y="263046"/>
                  <a:pt x="959005" y="256478"/>
                </a:cubicBezTo>
                <a:cubicBezTo>
                  <a:pt x="969470" y="248106"/>
                  <a:pt x="981993" y="242548"/>
                  <a:pt x="992458" y="234176"/>
                </a:cubicBezTo>
                <a:cubicBezTo>
                  <a:pt x="1000668" y="227608"/>
                  <a:pt x="1006551" y="218442"/>
                  <a:pt x="1014761" y="211874"/>
                </a:cubicBezTo>
                <a:cubicBezTo>
                  <a:pt x="1085097" y="155605"/>
                  <a:pt x="1016666" y="221118"/>
                  <a:pt x="1070517" y="167269"/>
                </a:cubicBezTo>
                <a:cubicBezTo>
                  <a:pt x="1074234" y="156118"/>
                  <a:pt x="1076411" y="144329"/>
                  <a:pt x="1081668" y="133815"/>
                </a:cubicBezTo>
                <a:cubicBezTo>
                  <a:pt x="1087662" y="121828"/>
                  <a:pt x="1102637" y="113697"/>
                  <a:pt x="1103971" y="100361"/>
                </a:cubicBezTo>
                <a:cubicBezTo>
                  <a:pt x="1106586" y="74208"/>
                  <a:pt x="1096536" y="48322"/>
                  <a:pt x="1092819" y="22303"/>
                </a:cubicBezTo>
                <a:cubicBezTo>
                  <a:pt x="964541" y="30320"/>
                  <a:pt x="933169" y="-15234"/>
                  <a:pt x="892097" y="66908"/>
                </a:cubicBezTo>
                <a:cubicBezTo>
                  <a:pt x="886840" y="77421"/>
                  <a:pt x="884663" y="89210"/>
                  <a:pt x="880946" y="100361"/>
                </a:cubicBezTo>
                <a:cubicBezTo>
                  <a:pt x="888380" y="152400"/>
                  <a:pt x="888144" y="206128"/>
                  <a:pt x="903249" y="256478"/>
                </a:cubicBezTo>
                <a:cubicBezTo>
                  <a:pt x="908884" y="275260"/>
                  <a:pt x="946472" y="326741"/>
                  <a:pt x="970156" y="345688"/>
                </a:cubicBezTo>
                <a:cubicBezTo>
                  <a:pt x="980621" y="354060"/>
                  <a:pt x="991363" y="362548"/>
                  <a:pt x="1003610" y="367991"/>
                </a:cubicBezTo>
                <a:cubicBezTo>
                  <a:pt x="1025093" y="377539"/>
                  <a:pt x="1050956" y="377253"/>
                  <a:pt x="1070517" y="390293"/>
                </a:cubicBezTo>
                <a:cubicBezTo>
                  <a:pt x="1081668" y="397727"/>
                  <a:pt x="1091984" y="406601"/>
                  <a:pt x="1103971" y="412595"/>
                </a:cubicBezTo>
                <a:cubicBezTo>
                  <a:pt x="1114484" y="417852"/>
                  <a:pt x="1137424" y="423747"/>
                  <a:pt x="1137424" y="42374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x-none" dirty="0"/>
              <a:t>Graphical </a:t>
            </a:r>
            <a:r>
              <a:rPr lang="en-US" altLang="x-none" dirty="0" smtClean="0"/>
              <a:t>Objects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44181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Primitives vs. Objects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120292" y="4267200"/>
            <a:ext cx="4605454" cy="2185639"/>
          </a:xfrm>
          <a:prstGeom prst="roundRect">
            <a:avLst>
              <a:gd name="adj" fmla="val 90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1371600"/>
            <a:ext cx="3167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Courier" charset="0"/>
                <a:cs typeface="Courier" charset="0"/>
              </a:rPr>
              <a:t>Primitive Variable Types</a:t>
            </a:r>
            <a:endParaRPr lang="en-US" sz="2400" dirty="0"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6800" y="1371600"/>
            <a:ext cx="287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ea typeface="Courier" charset="0"/>
                <a:cs typeface="Courier" charset="0"/>
              </a:rPr>
              <a:t>Object Variable </a:t>
            </a:r>
            <a:r>
              <a:rPr lang="en-US" sz="2400" dirty="0" smtClean="0">
                <a:ea typeface="Courier" charset="0"/>
                <a:cs typeface="Courier" charset="0"/>
              </a:rPr>
              <a:t>Types</a:t>
            </a:r>
            <a:endParaRPr lang="en-US" sz="2400" dirty="0"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2750" y="1973768"/>
            <a:ext cx="1475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9950" y="1973768"/>
            <a:ext cx="14750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GOval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GLine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Scanner</a:t>
            </a:r>
          </a:p>
          <a:p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0" y="4459754"/>
            <a:ext cx="42736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Object variables: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Have upper camel case 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You can call methods on </a:t>
            </a:r>
            <a:r>
              <a:rPr lang="en-US" sz="2400" dirty="0" smtClean="0"/>
              <a:t>them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Are constructed using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42916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 smtClean="0"/>
              <a:t>Methods on Graphics Objects</a:t>
            </a:r>
            <a:endParaRPr lang="en-US" sz="4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 smtClean="0"/>
              <a:t>We manipulate graphics objects by calling methods on them: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b="1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object</a:t>
            </a:r>
            <a:r>
              <a:rPr lang="en-US" sz="3600" b="1" dirty="0" err="1" smtClean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36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method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6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parameters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 algn="ctr">
              <a:buNone/>
            </a:pPr>
            <a:endParaRPr lang="en-US" sz="36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36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600" b="1" dirty="0" smtClean="0">
                <a:ea typeface="Courier" charset="0"/>
                <a:cs typeface="Courier" charset="0"/>
              </a:rPr>
              <a:t>Example:</a:t>
            </a:r>
          </a:p>
          <a:p>
            <a:pPr marL="0" indent="0">
              <a:buNone/>
            </a:pPr>
            <a:r>
              <a:rPr lang="en-US" sz="36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3600" b="1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ect</a:t>
            </a:r>
            <a:r>
              <a:rPr lang="en-US" sz="3600" b="1" dirty="0" err="1" smtClean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36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6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Color.RED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4" name="Left Bracket 3"/>
          <p:cNvSpPr/>
          <p:nvPr/>
        </p:nvSpPr>
        <p:spPr>
          <a:xfrm rot="16200000">
            <a:off x="1676400" y="3048000"/>
            <a:ext cx="152400" cy="16764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/>
          <p:cNvSpPr/>
          <p:nvPr/>
        </p:nvSpPr>
        <p:spPr>
          <a:xfrm rot="16200000">
            <a:off x="3744468" y="3058669"/>
            <a:ext cx="131064" cy="16764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3234" y="4148329"/>
            <a:ext cx="2118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Who?</a:t>
            </a:r>
            <a:endParaRPr lang="en-US" sz="26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27917" y="4114802"/>
            <a:ext cx="13641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What?</a:t>
            </a:r>
            <a:endParaRPr lang="en-US" sz="2600" dirty="0">
              <a:solidFill>
                <a:srgbClr val="FF0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Left Bracket 8"/>
          <p:cNvSpPr/>
          <p:nvPr/>
        </p:nvSpPr>
        <p:spPr>
          <a:xfrm rot="16200000">
            <a:off x="6109808" y="2528409"/>
            <a:ext cx="141733" cy="272625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48200" y="4114801"/>
            <a:ext cx="31882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B050"/>
                </a:solidFill>
                <a:latin typeface="Chalkboard" charset="0"/>
                <a:ea typeface="Chalkboard" charset="0"/>
                <a:cs typeface="Chalkboard" charset="0"/>
              </a:rPr>
              <a:t>What specifically?</a:t>
            </a:r>
            <a:endParaRPr lang="en-US" sz="2600" dirty="0">
              <a:solidFill>
                <a:srgbClr val="00B05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71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57200" y="1751013"/>
            <a:ext cx="8153400" cy="661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4" name="Text Box 5"/>
          <p:cNvSpPr txBox="1">
            <a:spLocks noChangeArrowheads="1"/>
          </p:cNvSpPr>
          <p:nvPr/>
        </p:nvSpPr>
        <p:spPr bwMode="auto">
          <a:xfrm>
            <a:off x="609600" y="17510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.setColor(</a:t>
            </a:r>
            <a:r>
              <a:rPr kumimoji="0" lang="en-US" altLang="en-US" sz="2400" i="1">
                <a:latin typeface="Times New Roman" charset="0"/>
              </a:rPr>
              <a:t>color</a:t>
            </a:r>
            <a:r>
              <a:rPr kumimoji="0" lang="en-US" altLang="en-US" sz="2400" b="1">
                <a:latin typeface="Courier New" charset="0"/>
              </a:rPr>
              <a:t>)</a:t>
            </a: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5" name="Text Box 6"/>
          <p:cNvSpPr txBox="1">
            <a:spLocks noChangeArrowheads="1"/>
          </p:cNvSpPr>
          <p:nvPr/>
        </p:nvSpPr>
        <p:spPr bwMode="auto">
          <a:xfrm>
            <a:off x="914400" y="2032000"/>
            <a:ext cx="762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>
                <a:latin typeface="Times New Roman" charset="0"/>
              </a:rPr>
              <a:t>Sets the color of the object to the specified color constant.</a:t>
            </a:r>
          </a:p>
        </p:txBody>
      </p:sp>
      <p:sp>
        <p:nvSpPr>
          <p:cNvPr id="20486" name="Rectangle 8"/>
          <p:cNvSpPr>
            <a:spLocks noChangeArrowheads="1"/>
          </p:cNvSpPr>
          <p:nvPr/>
        </p:nvSpPr>
        <p:spPr bwMode="auto">
          <a:xfrm>
            <a:off x="457200" y="2411413"/>
            <a:ext cx="8153400" cy="661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7" name="Text Box 9"/>
          <p:cNvSpPr txBox="1">
            <a:spLocks noChangeArrowheads="1"/>
          </p:cNvSpPr>
          <p:nvPr/>
        </p:nvSpPr>
        <p:spPr bwMode="auto">
          <a:xfrm>
            <a:off x="609600" y="23987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.setLocation(</a:t>
            </a:r>
            <a:r>
              <a:rPr kumimoji="0" lang="en-US" altLang="en-US" sz="2400" i="1">
                <a:latin typeface="Times New Roman" charset="0"/>
              </a:rPr>
              <a:t>x</a:t>
            </a:r>
            <a:r>
              <a:rPr kumimoji="0" lang="en-US" altLang="en-US" sz="2400" b="1">
                <a:latin typeface="Courier New" charset="0"/>
              </a:rPr>
              <a:t>,</a:t>
            </a:r>
            <a:r>
              <a:rPr kumimoji="0" lang="en-US" altLang="en-US" sz="2400" b="1">
                <a:latin typeface="Times New Roman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y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20488" name="Text Box 10"/>
          <p:cNvSpPr txBox="1">
            <a:spLocks noChangeArrowheads="1"/>
          </p:cNvSpPr>
          <p:nvPr/>
        </p:nvSpPr>
        <p:spPr bwMode="auto">
          <a:xfrm>
            <a:off x="914400" y="2692400"/>
            <a:ext cx="762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Changes the location of the object to the point (</a:t>
            </a:r>
            <a:r>
              <a:rPr kumimoji="0" lang="en-US" altLang="en-US" sz="2000" i="1" dirty="0">
                <a:latin typeface="Times New Roman" charset="0"/>
              </a:rPr>
              <a:t>x</a:t>
            </a:r>
            <a:r>
              <a:rPr kumimoji="0" lang="en-US" altLang="en-US" sz="2000" dirty="0">
                <a:latin typeface="Times New Roman" charset="0"/>
              </a:rPr>
              <a:t>, </a:t>
            </a:r>
            <a:r>
              <a:rPr kumimoji="0" lang="en-US" altLang="en-US" sz="2000" i="1" dirty="0">
                <a:latin typeface="Times New Roman" charset="0"/>
              </a:rPr>
              <a:t>y</a:t>
            </a:r>
            <a:r>
              <a:rPr kumimoji="0" lang="en-US" altLang="en-US" sz="2000" dirty="0">
                <a:latin typeface="Times New Roman" charset="0"/>
              </a:rPr>
              <a:t>). </a:t>
            </a:r>
          </a:p>
        </p:txBody>
      </p:sp>
      <p:sp>
        <p:nvSpPr>
          <p:cNvPr id="20489" name="Rectangle 12"/>
          <p:cNvSpPr>
            <a:spLocks noChangeArrowheads="1"/>
          </p:cNvSpPr>
          <p:nvPr/>
        </p:nvSpPr>
        <p:spPr bwMode="auto">
          <a:xfrm>
            <a:off x="457200" y="3071813"/>
            <a:ext cx="81534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90" name="Text Box 13"/>
          <p:cNvSpPr txBox="1">
            <a:spLocks noChangeArrowheads="1"/>
          </p:cNvSpPr>
          <p:nvPr/>
        </p:nvSpPr>
        <p:spPr bwMode="auto">
          <a:xfrm>
            <a:off x="609600" y="30591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.move</a:t>
            </a:r>
            <a:r>
              <a:rPr kumimoji="0" lang="en-US" altLang="en-US" sz="2400" b="1" dirty="0">
                <a:latin typeface="Courier New" charset="0"/>
              </a:rPr>
              <a:t>(</a:t>
            </a:r>
            <a:r>
              <a:rPr kumimoji="0" lang="en-US" altLang="en-US" sz="2400" i="1" dirty="0">
                <a:latin typeface="Times New Roman" charset="0"/>
              </a:rPr>
              <a:t>dx</a:t>
            </a:r>
            <a:r>
              <a:rPr kumimoji="0" lang="en-US" altLang="en-US" sz="2400" b="1" dirty="0">
                <a:latin typeface="Courier New" charset="0"/>
              </a:rPr>
              <a:t>,</a:t>
            </a:r>
            <a:r>
              <a:rPr kumimoji="0" lang="en-US" altLang="en-US" sz="2400" b="1" dirty="0">
                <a:latin typeface="Times New Roman" charset="0"/>
              </a:rPr>
              <a:t> </a:t>
            </a:r>
            <a:r>
              <a:rPr kumimoji="0" lang="en-US" altLang="en-US" sz="2400" i="1" dirty="0" err="1">
                <a:latin typeface="Times New Roman" charset="0"/>
              </a:rPr>
              <a:t>dy</a:t>
            </a:r>
            <a:r>
              <a:rPr kumimoji="0" lang="en-US" altLang="en-US" sz="2400" b="1" dirty="0">
                <a:latin typeface="Courier New" charset="0"/>
              </a:rPr>
              <a:t>)</a:t>
            </a:r>
          </a:p>
        </p:txBody>
      </p:sp>
      <p:sp>
        <p:nvSpPr>
          <p:cNvPr id="20491" name="Text Box 14"/>
          <p:cNvSpPr txBox="1">
            <a:spLocks noChangeArrowheads="1"/>
          </p:cNvSpPr>
          <p:nvPr/>
        </p:nvSpPr>
        <p:spPr bwMode="auto">
          <a:xfrm>
            <a:off x="914400" y="3352800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Moves the object on the screen by adding </a:t>
            </a:r>
            <a:r>
              <a:rPr kumimoji="0" lang="en-US" altLang="en-US" sz="2000" i="1" dirty="0">
                <a:latin typeface="Times New Roman" charset="0"/>
              </a:rPr>
              <a:t>dx</a:t>
            </a:r>
            <a:r>
              <a:rPr kumimoji="0" lang="en-US" altLang="en-US" sz="2000" dirty="0">
                <a:latin typeface="Times New Roman" charset="0"/>
              </a:rPr>
              <a:t> and </a:t>
            </a:r>
            <a:r>
              <a:rPr kumimoji="0" lang="en-US" altLang="en-US" sz="2000" i="1" dirty="0" err="1">
                <a:latin typeface="Times New Roman" charset="0"/>
              </a:rPr>
              <a:t>dy</a:t>
            </a:r>
            <a:r>
              <a:rPr kumimoji="0" lang="en-US" altLang="en-US" sz="2000" dirty="0">
                <a:latin typeface="Times New Roman" charset="0"/>
              </a:rPr>
              <a:t> to its current coordinates.</a:t>
            </a:r>
          </a:p>
        </p:txBody>
      </p:sp>
      <p:sp>
        <p:nvSpPr>
          <p:cNvPr id="20492" name="Text Box 15"/>
          <p:cNvSpPr txBox="1">
            <a:spLocks noChangeArrowheads="1"/>
          </p:cNvSpPr>
          <p:nvPr/>
        </p:nvSpPr>
        <p:spPr bwMode="auto">
          <a:xfrm>
            <a:off x="457200" y="1143000"/>
            <a:ext cx="8229600" cy="48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>
                <a:latin typeface="Times New Roman" charset="0"/>
              </a:rPr>
              <a:t>The following operations apply to all </a:t>
            </a:r>
            <a:r>
              <a:rPr kumimoji="0" lang="en-US" altLang="en-US" sz="2600" b="1">
                <a:latin typeface="Courier New" charset="0"/>
              </a:rPr>
              <a:t>GObject</a:t>
            </a:r>
            <a:r>
              <a:rPr kumimoji="0" lang="en-US" altLang="en-US" sz="2800">
                <a:latin typeface="Times New Roman" charset="0"/>
              </a:rPr>
              <a:t>s:  </a:t>
            </a:r>
          </a:p>
        </p:txBody>
      </p:sp>
      <p:sp>
        <p:nvSpPr>
          <p:cNvPr id="20497" name="Text Box 21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600" i="1">
                <a:latin typeface="Times New Roman" charset="0"/>
              </a:rPr>
              <a:t>Graphic courtesy of Eric Roberts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GObject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457200" y="4038600"/>
            <a:ext cx="8153400" cy="8127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609600" y="4006057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 smtClean="0">
                <a:latin typeface="Times New Roman" charset="0"/>
              </a:rPr>
              <a:t>object</a:t>
            </a:r>
            <a:r>
              <a:rPr kumimoji="0" lang="en-US" altLang="en-US" sz="2400" b="1" dirty="0" err="1" smtClean="0">
                <a:latin typeface="Courier New" charset="0"/>
              </a:rPr>
              <a:t>.getWidth</a:t>
            </a:r>
            <a:r>
              <a:rPr kumimoji="0" lang="en-US" altLang="en-US" sz="2400" b="1" dirty="0" smtClean="0">
                <a:latin typeface="Courier New" charset="0"/>
              </a:rPr>
              <a:t>()</a:t>
            </a:r>
            <a:endParaRPr kumimoji="0" lang="en-US" altLang="en-US" sz="2400" b="1" dirty="0">
              <a:latin typeface="Courier New" charset="0"/>
            </a:endParaRPr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914400" y="4343400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 smtClean="0">
                <a:latin typeface="Times New Roman" charset="0"/>
              </a:rPr>
              <a:t>Returns the width of </a:t>
            </a:r>
            <a:r>
              <a:rPr kumimoji="0" lang="en-US" altLang="en-US" sz="2000" smtClean="0">
                <a:latin typeface="Times New Roman" charset="0"/>
              </a:rPr>
              <a:t>the object</a:t>
            </a:r>
            <a:endParaRPr kumimoji="0" lang="en-US" altLang="en-US" sz="2000" dirty="0">
              <a:latin typeface="Times New Roman" charset="0"/>
            </a:endParaRPr>
          </a:p>
        </p:txBody>
      </p: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457200" y="4851340"/>
            <a:ext cx="8153400" cy="8127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609600" y="4818797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 smtClean="0">
                <a:latin typeface="Times New Roman" charset="0"/>
              </a:rPr>
              <a:t>object</a:t>
            </a:r>
            <a:r>
              <a:rPr kumimoji="0" lang="en-US" altLang="en-US" sz="2400" b="1" dirty="0" err="1" smtClean="0">
                <a:latin typeface="Courier New" charset="0"/>
              </a:rPr>
              <a:t>.getHeight</a:t>
            </a:r>
            <a:r>
              <a:rPr kumimoji="0" lang="en-US" altLang="en-US" sz="2400" b="1" dirty="0" smtClean="0">
                <a:latin typeface="Courier New" charset="0"/>
              </a:rPr>
              <a:t>()</a:t>
            </a:r>
            <a:endParaRPr kumimoji="0" lang="en-US" altLang="en-US" sz="2400" b="1" dirty="0">
              <a:latin typeface="Courier New" charset="0"/>
            </a:endParaRPr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914400" y="5156140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 smtClean="0">
                <a:latin typeface="Times New Roman" charset="0"/>
              </a:rPr>
              <a:t>Returns the height of the object</a:t>
            </a:r>
            <a:endParaRPr kumimoji="0" lang="en-US" altLang="en-US" sz="2000" dirty="0">
              <a:latin typeface="Times New Roman" charset="0"/>
            </a:endParaRPr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457200" y="5667699"/>
            <a:ext cx="8153400" cy="63626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723900" y="5785776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a</a:t>
            </a:r>
            <a:r>
              <a:rPr kumimoji="0" lang="en-US" altLang="en-US" sz="2000" smtClean="0">
                <a:latin typeface="Times New Roman" charset="0"/>
              </a:rPr>
              <a:t>nd </a:t>
            </a:r>
            <a:r>
              <a:rPr kumimoji="0" lang="en-US" altLang="en-US" sz="2000" dirty="0" smtClean="0">
                <a:latin typeface="Times New Roman" charset="0"/>
              </a:rPr>
              <a:t>more</a:t>
            </a:r>
            <a:r>
              <a:rPr kumimoji="0" lang="mr-IN" altLang="en-US" sz="2000" dirty="0" smtClean="0">
                <a:latin typeface="Times New Roman" charset="0"/>
              </a:rPr>
              <a:t>…</a:t>
            </a:r>
            <a:endParaRPr kumimoji="0" lang="en-US" altLang="en-US" sz="2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59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GRect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x, y, width, height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Creates a rectangle with the given width and height,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GRect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width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Same as above, but defaults to (x, y) = (0, 0)</a:t>
            </a:r>
            <a:endParaRPr lang="en-US" sz="2600" dirty="0">
              <a:ea typeface="Consolas" charset="0"/>
              <a:cs typeface="Consolas" charset="0"/>
            </a:endParaRP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" y="3980900"/>
            <a:ext cx="7327392" cy="28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6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x, y, width, height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Creates an oval that fits inside a rectangle with the given width and height, and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width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Same as above, but defaults to (x, y) = (0, 0)</a:t>
            </a:r>
            <a:endParaRPr lang="en-US" sz="2600" dirty="0">
              <a:ea typeface="Consolas" charset="0"/>
              <a:cs typeface="Consolas" charset="0"/>
            </a:endParaRP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7"/>
          <a:stretch/>
        </p:blipFill>
        <p:spPr>
          <a:xfrm>
            <a:off x="995889" y="3901440"/>
            <a:ext cx="7152222" cy="28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9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GRect</a:t>
            </a:r>
            <a:r>
              <a:rPr lang="en-US" dirty="0" smtClean="0"/>
              <a:t> and </a:t>
            </a:r>
            <a:r>
              <a:rPr lang="en-US" dirty="0" err="1" smtClean="0"/>
              <a:t>GOval</a:t>
            </a:r>
            <a:endParaRPr lang="en-US" dirty="0"/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457200" y="1524000"/>
            <a:ext cx="8229600" cy="49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>
                <a:latin typeface="Times New Roman" charset="0"/>
              </a:rPr>
              <a:t>Methods shared by </a:t>
            </a:r>
            <a:r>
              <a:rPr kumimoji="0" lang="en-US" altLang="en-US" sz="2800" dirty="0" smtClean="0">
                <a:latin typeface="Times New Roman" charset="0"/>
              </a:rPr>
              <a:t>the </a:t>
            </a:r>
            <a:r>
              <a:rPr kumimoji="0" lang="en-US" altLang="en-US" sz="2800" b="1" dirty="0" err="1">
                <a:latin typeface="Courier New" charset="0"/>
              </a:rPr>
              <a:t>GRect</a:t>
            </a:r>
            <a:r>
              <a:rPr kumimoji="0" lang="en-US" altLang="en-US" sz="2800" dirty="0">
                <a:latin typeface="Times New Roman" charset="0"/>
              </a:rPr>
              <a:t> and </a:t>
            </a:r>
            <a:r>
              <a:rPr kumimoji="0" lang="en-US" altLang="en-US" sz="2800" b="1" dirty="0" err="1">
                <a:latin typeface="Courier New" charset="0"/>
              </a:rPr>
              <a:t>GOval</a:t>
            </a:r>
            <a:r>
              <a:rPr kumimoji="0" lang="en-US" altLang="en-US" sz="2800" dirty="0">
                <a:latin typeface="Times New Roman" charset="0"/>
              </a:rPr>
              <a:t> classes  </a:t>
            </a:r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457200" y="2057400"/>
            <a:ext cx="8153400" cy="1069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609600" y="2044700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.setFilled(</a:t>
            </a:r>
            <a:r>
              <a:rPr kumimoji="0" lang="en-US" altLang="en-US" sz="500" b="1">
                <a:latin typeface="Courier New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fill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914400" y="2338388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>
                <a:latin typeface="Times New Roman" charset="0"/>
              </a:rPr>
              <a:t>If </a:t>
            </a:r>
            <a:r>
              <a:rPr kumimoji="0" lang="en-US" altLang="en-US" sz="2000" i="1">
                <a:latin typeface="Times New Roman" charset="0"/>
              </a:rPr>
              <a:t>fill</a:t>
            </a:r>
            <a:r>
              <a:rPr kumimoji="0" lang="en-US" altLang="en-US" sz="2000">
                <a:latin typeface="Times New Roman" charset="0"/>
              </a:rPr>
              <a:t> is </a:t>
            </a:r>
            <a:r>
              <a:rPr kumimoji="0" lang="en-US" altLang="en-US" sz="1800" b="1">
                <a:latin typeface="Courier New" charset="0"/>
              </a:rPr>
              <a:t>true</a:t>
            </a:r>
            <a:r>
              <a:rPr kumimoji="0" lang="en-US" altLang="en-US" sz="2000">
                <a:latin typeface="Times New Roman" charset="0"/>
              </a:rPr>
              <a:t>, fills in the interior of the object; if </a:t>
            </a:r>
            <a:r>
              <a:rPr kumimoji="0" lang="en-US" altLang="en-US" sz="1800" b="1">
                <a:latin typeface="Courier New" charset="0"/>
              </a:rPr>
              <a:t>false</a:t>
            </a:r>
            <a:r>
              <a:rPr kumimoji="0" lang="en-US" altLang="en-US" sz="2000">
                <a:latin typeface="Times New Roman" charset="0"/>
              </a:rPr>
              <a:t>, shows only the outline.</a:t>
            </a: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457200" y="3119438"/>
            <a:ext cx="8153400" cy="10715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609600" y="3106738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.setFillColor(</a:t>
            </a:r>
            <a:r>
              <a:rPr kumimoji="0" lang="en-US" altLang="en-US" sz="500" b="1">
                <a:latin typeface="Courier New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color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914400" y="3400425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Sets the color used to fill the interior, which can be different from the border.</a:t>
            </a: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457200" y="4196716"/>
            <a:ext cx="8153400" cy="8324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609600" y="4184016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 smtClean="0">
                <a:latin typeface="Times New Roman" charset="0"/>
              </a:rPr>
              <a:t>object</a:t>
            </a:r>
            <a:r>
              <a:rPr kumimoji="0" lang="en-US" altLang="en-US" sz="2400" b="1" dirty="0" err="1" smtClean="0">
                <a:latin typeface="Courier New" charset="0"/>
              </a:rPr>
              <a:t>.setSize</a:t>
            </a:r>
            <a:r>
              <a:rPr kumimoji="0" lang="en-US" altLang="en-US" sz="2400" b="1" dirty="0" smtClean="0">
                <a:latin typeface="Courier New" charset="0"/>
              </a:rPr>
              <a:t>(</a:t>
            </a:r>
            <a:r>
              <a:rPr kumimoji="0" lang="en-US" altLang="en-US" sz="500" b="1" dirty="0" smtClean="0">
                <a:latin typeface="Courier New" charset="0"/>
              </a:rPr>
              <a:t> </a:t>
            </a:r>
            <a:r>
              <a:rPr kumimoji="0" lang="en-US" altLang="en-US" sz="2400" i="1" dirty="0" smtClean="0">
                <a:latin typeface="Times New Roman" charset="0"/>
              </a:rPr>
              <a:t>width, height</a:t>
            </a:r>
            <a:r>
              <a:rPr kumimoji="0" lang="en-US" altLang="en-US" sz="2400" b="1" dirty="0" smtClean="0">
                <a:latin typeface="Courier New" charset="0"/>
              </a:rPr>
              <a:t>)</a:t>
            </a:r>
            <a:endParaRPr kumimoji="0" lang="en-US" altLang="en-US" sz="2400" b="1" dirty="0">
              <a:latin typeface="Courier New" charset="0"/>
            </a:endParaRP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914400" y="4477703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 smtClean="0">
                <a:latin typeface="Times New Roman" charset="0"/>
              </a:rPr>
              <a:t>Sets the object’s size to be the given width and height</a:t>
            </a:r>
            <a:endParaRPr kumimoji="0" lang="en-US" altLang="en-US" sz="2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66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GLine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x0, y0, x1, y1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Creates a line extending from (x0, y0) to (x1, y1)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1354"/>
            <a:ext cx="9144000" cy="38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GLabel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GLabel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“your text here”, x, y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Creates a label with the given text, whose </a:t>
            </a:r>
            <a:r>
              <a:rPr lang="en-US" sz="2600" b="1" i="1" dirty="0" smtClean="0">
                <a:ea typeface="Consolas" charset="0"/>
                <a:cs typeface="Consolas" charset="0"/>
              </a:rPr>
              <a:t>baseline</a:t>
            </a:r>
            <a:r>
              <a:rPr lang="en-US" sz="2600" dirty="0" smtClean="0">
                <a:ea typeface="Consolas" charset="0"/>
                <a:cs typeface="Consolas" charset="0"/>
              </a:rPr>
              <a:t> starts at (x, y).  NOT positioned according to the top-left corner!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GLabel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“your text here”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sz="2600" b="1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Same as above, but defaults to (x, y) = (0, 0)</a:t>
            </a:r>
            <a:endParaRPr lang="en-US" sz="2600" dirty="0">
              <a:ea typeface="Consolas" charset="0"/>
              <a:cs typeface="Consolas" charset="0"/>
            </a:endParaRP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952062"/>
            <a:ext cx="5798820" cy="269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3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3" name="Group 8"/>
          <p:cNvGrpSpPr>
            <a:grpSpLocks/>
          </p:cNvGrpSpPr>
          <p:nvPr/>
        </p:nvGrpSpPr>
        <p:grpSpPr bwMode="auto">
          <a:xfrm>
            <a:off x="373281" y="1294594"/>
            <a:ext cx="8372580" cy="2820206"/>
            <a:chOff x="236" y="587"/>
            <a:chExt cx="5188" cy="1573"/>
          </a:xfrm>
        </p:grpSpPr>
        <p:sp>
          <p:nvSpPr>
            <p:cNvPr id="22539" name="Text Box 9"/>
            <p:cNvSpPr txBox="1">
              <a:spLocks noChangeArrowheads="1"/>
            </p:cNvSpPr>
            <p:nvPr/>
          </p:nvSpPr>
          <p:spPr bwMode="auto">
            <a:xfrm>
              <a:off x="236" y="587"/>
              <a:ext cx="518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just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800">
                  <a:latin typeface="Times New Roman" charset="0"/>
                </a:rPr>
                <a:t>Methods specific to the </a:t>
              </a:r>
              <a:r>
                <a:rPr kumimoji="0" lang="en-US" altLang="en-US" sz="2800" b="1" dirty="0" err="1">
                  <a:latin typeface="Courier New" charset="0"/>
                </a:rPr>
                <a:t>GLabel</a:t>
              </a:r>
              <a:r>
                <a:rPr kumimoji="0" lang="en-US" altLang="en-US" sz="2800" dirty="0">
                  <a:latin typeface="Times New Roman" charset="0"/>
                </a:rPr>
                <a:t> class  </a:t>
              </a:r>
            </a:p>
          </p:txBody>
        </p:sp>
        <p:grpSp>
          <p:nvGrpSpPr>
            <p:cNvPr id="22540" name="Group 10"/>
            <p:cNvGrpSpPr>
              <a:grpSpLocks/>
            </p:cNvGrpSpPr>
            <p:nvPr/>
          </p:nvGrpSpPr>
          <p:grpSpPr bwMode="auto">
            <a:xfrm>
              <a:off x="288" y="1735"/>
              <a:ext cx="5136" cy="425"/>
              <a:chOff x="288" y="1511"/>
              <a:chExt cx="5136" cy="425"/>
            </a:xfrm>
          </p:grpSpPr>
          <p:sp>
            <p:nvSpPr>
              <p:cNvPr id="22541" name="Rectangle 11"/>
              <p:cNvSpPr>
                <a:spLocks noChangeArrowheads="1"/>
              </p:cNvSpPr>
              <p:nvPr/>
            </p:nvSpPr>
            <p:spPr bwMode="auto">
              <a:xfrm>
                <a:off x="288" y="1519"/>
                <a:ext cx="5136" cy="41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800" b="1">
                  <a:latin typeface="Courier New" charset="0"/>
                </a:endParaRPr>
              </a:p>
            </p:txBody>
          </p:sp>
          <p:sp>
            <p:nvSpPr>
              <p:cNvPr id="22542" name="Text Box 12"/>
              <p:cNvSpPr txBox="1">
                <a:spLocks noChangeArrowheads="1"/>
              </p:cNvSpPr>
              <p:nvPr/>
            </p:nvSpPr>
            <p:spPr bwMode="auto">
              <a:xfrm>
                <a:off x="384" y="1511"/>
                <a:ext cx="4944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2400" i="1" dirty="0" err="1">
                    <a:latin typeface="Times New Roman" charset="0"/>
                  </a:rPr>
                  <a:t>label</a:t>
                </a:r>
                <a:r>
                  <a:rPr kumimoji="0" lang="en-US" altLang="en-US" sz="2400" b="1" dirty="0" err="1">
                    <a:latin typeface="Courier New" charset="0"/>
                  </a:rPr>
                  <a:t>.setFont</a:t>
                </a:r>
                <a:r>
                  <a:rPr kumimoji="0" lang="en-US" altLang="en-US" sz="2400" b="1" dirty="0">
                    <a:latin typeface="Courier New" charset="0"/>
                  </a:rPr>
                  <a:t>(</a:t>
                </a:r>
                <a:r>
                  <a:rPr kumimoji="0" lang="en-US" altLang="en-US" sz="500" b="1" dirty="0">
                    <a:latin typeface="Courier New" charset="0"/>
                  </a:rPr>
                  <a:t> </a:t>
                </a:r>
                <a:r>
                  <a:rPr kumimoji="0" lang="en-US" altLang="en-US" sz="2400" i="1" dirty="0">
                    <a:latin typeface="Times New Roman" charset="0"/>
                  </a:rPr>
                  <a:t>font</a:t>
                </a:r>
                <a:r>
                  <a:rPr kumimoji="0" lang="en-US" altLang="en-US" sz="2400" b="1" dirty="0">
                    <a:latin typeface="Courier New" charset="0"/>
                  </a:rPr>
                  <a:t>)</a:t>
                </a:r>
              </a:p>
            </p:txBody>
          </p:sp>
          <p:sp>
            <p:nvSpPr>
              <p:cNvPr id="22543" name="Text Box 13"/>
              <p:cNvSpPr txBox="1">
                <a:spLocks noChangeArrowheads="1"/>
              </p:cNvSpPr>
              <p:nvPr/>
            </p:nvSpPr>
            <p:spPr bwMode="auto">
              <a:xfrm>
                <a:off x="576" y="1696"/>
                <a:ext cx="480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2000">
                    <a:latin typeface="Times New Roman" charset="0"/>
                  </a:rPr>
                  <a:t>Sets the font used to display the label as specified by the font string.</a:t>
                </a:r>
              </a:p>
            </p:txBody>
          </p:sp>
        </p:grpSp>
      </p:grpSp>
      <p:sp>
        <p:nvSpPr>
          <p:cNvPr id="22534" name="Text Box 15"/>
          <p:cNvSpPr txBox="1">
            <a:spLocks noChangeArrowheads="1"/>
          </p:cNvSpPr>
          <p:nvPr/>
        </p:nvSpPr>
        <p:spPr bwMode="auto">
          <a:xfrm>
            <a:off x="438150" y="4114800"/>
            <a:ext cx="8229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>
                <a:latin typeface="Times New Roman" charset="0"/>
              </a:rPr>
              <a:t>The font is typically specified as a string in the form  </a:t>
            </a:r>
          </a:p>
        </p:txBody>
      </p:sp>
      <p:sp>
        <p:nvSpPr>
          <p:cNvPr id="22535" name="Rectangle 16"/>
          <p:cNvSpPr>
            <a:spLocks noChangeArrowheads="1"/>
          </p:cNvSpPr>
          <p:nvPr/>
        </p:nvSpPr>
        <p:spPr bwMode="auto">
          <a:xfrm>
            <a:off x="3016250" y="4618037"/>
            <a:ext cx="3602038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>
              <a:latin typeface="Times New Roman" charset="0"/>
            </a:endParaRPr>
          </a:p>
        </p:txBody>
      </p:sp>
      <p:sp>
        <p:nvSpPr>
          <p:cNvPr id="22536" name="Text Box 17"/>
          <p:cNvSpPr txBox="1">
            <a:spLocks noChangeArrowheads="1"/>
          </p:cNvSpPr>
          <p:nvPr/>
        </p:nvSpPr>
        <p:spPr bwMode="auto">
          <a:xfrm>
            <a:off x="3200400" y="4783137"/>
            <a:ext cx="3155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b="1">
                <a:latin typeface="Courier New" charset="0"/>
              </a:rPr>
              <a:t>"</a:t>
            </a:r>
            <a:r>
              <a:rPr kumimoji="0" lang="en-US" altLang="en-US" sz="2400" i="1">
                <a:latin typeface="Times New Roman" charset="0"/>
              </a:rPr>
              <a:t>family</a:t>
            </a:r>
            <a:r>
              <a:rPr kumimoji="0" lang="en-US" altLang="en-US" sz="2400" b="1">
                <a:latin typeface="Courier New" charset="0"/>
              </a:rPr>
              <a:t>-</a:t>
            </a:r>
            <a:r>
              <a:rPr kumimoji="0" lang="en-US" altLang="en-US" sz="2400" i="1">
                <a:latin typeface="Times New Roman" charset="0"/>
              </a:rPr>
              <a:t>style</a:t>
            </a:r>
            <a:r>
              <a:rPr kumimoji="0" lang="en-US" altLang="en-US" sz="2400" b="1">
                <a:latin typeface="Courier New" charset="0"/>
              </a:rPr>
              <a:t>-</a:t>
            </a:r>
            <a:r>
              <a:rPr kumimoji="0" lang="en-US" altLang="en-US" sz="2400" i="1">
                <a:latin typeface="Times New Roman" charset="0"/>
              </a:rPr>
              <a:t>size</a:t>
            </a:r>
            <a:r>
              <a:rPr kumimoji="0" lang="en-US" altLang="en-US" sz="2400" b="1">
                <a:latin typeface="Courier New" charset="0"/>
              </a:rPr>
              <a:t>"</a:t>
            </a:r>
            <a:endParaRPr kumimoji="0" lang="en-US" altLang="en-US" sz="2600" b="1">
              <a:latin typeface="Courier New" charset="0"/>
            </a:endParaRPr>
          </a:p>
        </p:txBody>
      </p:sp>
      <p:sp>
        <p:nvSpPr>
          <p:cNvPr id="22537" name="Text Box 18"/>
          <p:cNvSpPr txBox="1">
            <a:spLocks noChangeArrowheads="1"/>
          </p:cNvSpPr>
          <p:nvPr/>
        </p:nvSpPr>
        <p:spPr bwMode="auto">
          <a:xfrm>
            <a:off x="457200" y="5405437"/>
            <a:ext cx="8229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 dirty="0">
                <a:latin typeface="Times New Roman" charset="0"/>
              </a:rPr>
              <a:t>family</a:t>
            </a:r>
            <a:r>
              <a:rPr kumimoji="0" lang="en-US" altLang="en-US" sz="2800" dirty="0">
                <a:latin typeface="Times New Roman" charset="0"/>
              </a:rPr>
              <a:t> is the name of a font </a:t>
            </a:r>
            <a:r>
              <a:rPr kumimoji="0" lang="en-US" altLang="en-US" sz="2800" dirty="0" smtClean="0">
                <a:latin typeface="Times New Roman" charset="0"/>
              </a:rPr>
              <a:t>family (e.g. “</a:t>
            </a:r>
            <a:r>
              <a:rPr kumimoji="0" lang="en-US" altLang="en-US" sz="2800" err="1" smtClean="0">
                <a:latin typeface="Times New Roman" charset="0"/>
              </a:rPr>
              <a:t>SansSerif</a:t>
            </a:r>
            <a:r>
              <a:rPr kumimoji="0" lang="en-US" altLang="en-US" sz="2800" smtClean="0">
                <a:latin typeface="Times New Roman" charset="0"/>
              </a:rPr>
              <a:t>”)</a:t>
            </a:r>
            <a:endParaRPr kumimoji="0" lang="en-US" altLang="en-US" sz="2800">
              <a:latin typeface="Times New Roman" charset="0"/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 dirty="0">
                <a:latin typeface="Times New Roman" charset="0"/>
              </a:rPr>
              <a:t>style</a:t>
            </a:r>
            <a:r>
              <a:rPr kumimoji="0" lang="en-US" altLang="en-US" sz="2800" dirty="0">
                <a:latin typeface="Times New Roman" charset="0"/>
              </a:rPr>
              <a:t> is either </a:t>
            </a:r>
            <a:r>
              <a:rPr kumimoji="0" lang="en-US" altLang="en-US" sz="2600" b="1" dirty="0">
                <a:latin typeface="Courier New" charset="0"/>
              </a:rPr>
              <a:t>PLAIN</a:t>
            </a:r>
            <a:r>
              <a:rPr kumimoji="0" lang="en-US" altLang="en-US" sz="2800" dirty="0">
                <a:latin typeface="Times New Roman" charset="0"/>
              </a:rPr>
              <a:t>, </a:t>
            </a:r>
            <a:r>
              <a:rPr kumimoji="0" lang="en-US" altLang="en-US" sz="2600" b="1" dirty="0">
                <a:latin typeface="Courier New" charset="0"/>
              </a:rPr>
              <a:t>BOLD</a:t>
            </a:r>
            <a:r>
              <a:rPr kumimoji="0" lang="en-US" altLang="en-US" sz="2800" dirty="0">
                <a:latin typeface="Times New Roman" charset="0"/>
              </a:rPr>
              <a:t>, </a:t>
            </a:r>
            <a:r>
              <a:rPr kumimoji="0" lang="en-US" altLang="en-US" sz="2600" b="1" dirty="0">
                <a:latin typeface="Courier New" charset="0"/>
              </a:rPr>
              <a:t>ITALIC</a:t>
            </a:r>
            <a:r>
              <a:rPr kumimoji="0" lang="en-US" altLang="en-US" sz="2800" dirty="0">
                <a:latin typeface="Times New Roman" charset="0"/>
              </a:rPr>
              <a:t>, or </a:t>
            </a:r>
            <a:r>
              <a:rPr kumimoji="0" lang="en-US" altLang="en-US" sz="2600" b="1" dirty="0">
                <a:latin typeface="Courier New" charset="0"/>
              </a:rPr>
              <a:t>BOLDITALIC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 dirty="0">
                <a:latin typeface="Times New Roman" charset="0"/>
              </a:rPr>
              <a:t>size</a:t>
            </a:r>
            <a:r>
              <a:rPr kumimoji="0" lang="en-US" altLang="en-US" sz="2800" dirty="0">
                <a:latin typeface="Times New Roman" charset="0"/>
              </a:rPr>
              <a:t> is an integer indicating the point size </a:t>
            </a:r>
          </a:p>
        </p:txBody>
      </p:sp>
      <p:sp>
        <p:nvSpPr>
          <p:cNvPr id="22538" name="Text Box 19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600" i="1">
                <a:latin typeface="Times New Roman" charset="0"/>
              </a:rPr>
              <a:t>Graphic courtesy of Eric Roberts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GLabel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456553" y="2619040"/>
            <a:ext cx="8288661" cy="7476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611481" y="2604697"/>
            <a:ext cx="7978805" cy="46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 smtClean="0">
                <a:latin typeface="Times New Roman" charset="0"/>
              </a:rPr>
              <a:t>label</a:t>
            </a:r>
            <a:r>
              <a:rPr kumimoji="0" lang="en-US" altLang="en-US" sz="2400" b="1" dirty="0" err="1" smtClean="0">
                <a:latin typeface="Courier New" charset="0"/>
              </a:rPr>
              <a:t>.getAscent</a:t>
            </a:r>
            <a:r>
              <a:rPr kumimoji="0" lang="en-US" altLang="en-US" sz="2400" b="1" dirty="0" smtClean="0">
                <a:latin typeface="Courier New" charset="0"/>
              </a:rPr>
              <a:t>()</a:t>
            </a:r>
            <a:endParaRPr kumimoji="0" lang="en-US" altLang="en-US" sz="2400" b="1" dirty="0">
              <a:latin typeface="Courier New" charset="0"/>
            </a:endParaRP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921338" y="2936381"/>
            <a:ext cx="7746412" cy="39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 smtClean="0">
                <a:latin typeface="Times New Roman" charset="0"/>
              </a:rPr>
              <a:t>Returns the height of the label above its baseline.</a:t>
            </a:r>
            <a:endParaRPr kumimoji="0" lang="en-US" altLang="en-US" sz="2000" dirty="0">
              <a:latin typeface="Times New Roman" charset="0"/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456553" y="1869942"/>
            <a:ext cx="8288661" cy="7476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611481" y="1855599"/>
            <a:ext cx="7978805" cy="46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 smtClean="0">
                <a:latin typeface="Times New Roman" charset="0"/>
              </a:rPr>
              <a:t>label</a:t>
            </a:r>
            <a:r>
              <a:rPr kumimoji="0" lang="en-US" altLang="en-US" sz="2400" b="1" dirty="0" err="1" smtClean="0">
                <a:latin typeface="Courier New" charset="0"/>
              </a:rPr>
              <a:t>.getDescent</a:t>
            </a:r>
            <a:r>
              <a:rPr kumimoji="0" lang="en-US" altLang="en-US" sz="2400" b="1" dirty="0" smtClean="0">
                <a:latin typeface="Courier New" charset="0"/>
              </a:rPr>
              <a:t>()</a:t>
            </a:r>
            <a:endParaRPr kumimoji="0" lang="en-US" altLang="en-US" sz="2400" b="1" dirty="0">
              <a:latin typeface="Courier New" charset="0"/>
            </a:endParaRPr>
          </a:p>
        </p:txBody>
      </p:sp>
      <p:sp>
        <p:nvSpPr>
          <p:cNvPr id="29" name="Text Box 13"/>
          <p:cNvSpPr txBox="1">
            <a:spLocks noChangeArrowheads="1"/>
          </p:cNvSpPr>
          <p:nvPr/>
        </p:nvSpPr>
        <p:spPr bwMode="auto">
          <a:xfrm>
            <a:off x="921338" y="2187283"/>
            <a:ext cx="7746412" cy="39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 smtClean="0">
                <a:latin typeface="Times New Roman" charset="0"/>
              </a:rPr>
              <a:t>Returns the height of the label below its baseline.</a:t>
            </a:r>
            <a:endParaRPr kumimoji="0" lang="en-US" altLang="en-US" sz="2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93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2689" y="5134467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Graphics</a:t>
            </a:r>
          </a:p>
          <a:p>
            <a:r>
              <a:rPr lang="en-US" dirty="0" smtClean="0">
                <a:latin typeface="Chalkboard"/>
                <a:cs typeface="Chalkboard"/>
              </a:rPr>
              <a:t>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11034" y="4793926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Animation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275596">
            <a:off x="4783299" y="4230050"/>
            <a:ext cx="1075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Events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186046">
            <a:off x="5607034" y="3166095"/>
            <a:ext cx="1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Memory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39190" y="775547"/>
            <a:ext cx="1429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HW4: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Breakout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 rot="20058668">
            <a:off x="2281753" y="3277593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02" y="4337660"/>
            <a:ext cx="726721" cy="8685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5947" y="3854847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444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“your filename here”, x, y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Creates a an image displaying the given file,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 smtClean="0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 smtClean="0">
                <a:latin typeface="Consolas" charset="0"/>
                <a:ea typeface="Consolas" charset="0"/>
                <a:cs typeface="Consolas" charset="0"/>
              </a:rPr>
              <a:t>“your filename here”</a:t>
            </a:r>
            <a:r>
              <a:rPr lang="en-US" sz="26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sz="2600" b="1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600" dirty="0" smtClean="0">
                <a:ea typeface="Consolas" charset="0"/>
                <a:cs typeface="Consolas" charset="0"/>
              </a:rPr>
              <a:t>Same as above, but defaults to (x, y) = (0, 0)</a:t>
            </a:r>
            <a:endParaRPr lang="en-US" sz="2600" dirty="0">
              <a:ea typeface="Consolas" charset="0"/>
              <a:cs typeface="Consolas" charset="0"/>
            </a:endParaRP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" y="3980900"/>
            <a:ext cx="7327392" cy="2877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0" y="6324600"/>
            <a:ext cx="3733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5" t="23065" b="10162"/>
          <a:stretch/>
        </p:blipFill>
        <p:spPr>
          <a:xfrm>
            <a:off x="3860800" y="4982870"/>
            <a:ext cx="1422400" cy="157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3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GImage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448056" y="1441736"/>
            <a:ext cx="8153400" cy="9157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600456" y="1447800"/>
            <a:ext cx="7848600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 smtClean="0">
                <a:latin typeface="Times New Roman" charset="0"/>
              </a:rPr>
              <a:t>object</a:t>
            </a:r>
            <a:r>
              <a:rPr kumimoji="0" lang="en-US" altLang="en-US" sz="2400" b="1" dirty="0" err="1" smtClean="0">
                <a:latin typeface="Courier New" charset="0"/>
              </a:rPr>
              <a:t>.setSize</a:t>
            </a:r>
            <a:r>
              <a:rPr kumimoji="0" lang="en-US" altLang="en-US" sz="2400" b="1" dirty="0" smtClean="0">
                <a:latin typeface="Courier New" charset="0"/>
              </a:rPr>
              <a:t>(</a:t>
            </a:r>
            <a:r>
              <a:rPr kumimoji="0" lang="en-US" altLang="en-US" sz="500" b="1" dirty="0" smtClean="0">
                <a:latin typeface="Courier New" charset="0"/>
              </a:rPr>
              <a:t> </a:t>
            </a:r>
            <a:r>
              <a:rPr kumimoji="0" lang="en-US" altLang="en-US" sz="2400" i="1" dirty="0" smtClean="0">
                <a:latin typeface="Times New Roman" charset="0"/>
              </a:rPr>
              <a:t>width, height</a:t>
            </a:r>
            <a:r>
              <a:rPr kumimoji="0" lang="en-US" altLang="en-US" sz="2400" b="1" dirty="0" smtClean="0">
                <a:latin typeface="Courier New" charset="0"/>
              </a:rPr>
              <a:t>)</a:t>
            </a:r>
            <a:endParaRPr kumimoji="0" lang="en-US" altLang="en-US" sz="2400" b="1" dirty="0">
              <a:latin typeface="Courier New" charset="0"/>
            </a:endParaRP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905256" y="1744342"/>
            <a:ext cx="7620000" cy="44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 smtClean="0">
                <a:latin typeface="Times New Roman" charset="0"/>
              </a:rPr>
              <a:t>Sets the object’s size to be the given width and height</a:t>
            </a:r>
            <a:endParaRPr kumimoji="0" lang="en-US" altLang="en-US" sz="2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55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GraphicsProgram</a:t>
            </a:r>
            <a:r>
              <a:rPr lang="en-US" altLang="x-none" dirty="0"/>
              <a:t> </a:t>
            </a:r>
            <a:r>
              <a:rPr lang="en-US" altLang="x-none" dirty="0" smtClean="0"/>
              <a:t>Methods</a:t>
            </a:r>
            <a:endParaRPr lang="en-US" altLang="x-none" dirty="0"/>
          </a:p>
        </p:txBody>
      </p:sp>
      <p:sp>
        <p:nvSpPr>
          <p:cNvPr id="1236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 err="1" smtClean="0">
                <a:latin typeface="Consolas" charset="0"/>
              </a:rPr>
              <a:t>GraphicsProgram</a:t>
            </a:r>
            <a:r>
              <a:rPr lang="en-US" altLang="x-none" dirty="0" smtClean="0"/>
              <a:t>  </a:t>
            </a:r>
            <a:r>
              <a:rPr lang="en-US" altLang="x-none" dirty="0"/>
              <a:t>contains these useful methods:</a:t>
            </a:r>
          </a:p>
        </p:txBody>
      </p:sp>
      <p:graphicFrame>
        <p:nvGraphicFramePr>
          <p:cNvPr id="1237052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55028"/>
              </p:ext>
            </p:extLst>
          </p:nvPr>
        </p:nvGraphicFramePr>
        <p:xfrm>
          <a:off x="228600" y="1901825"/>
          <a:ext cx="8686800" cy="3875405"/>
        </p:xfrm>
        <a:graphic>
          <a:graphicData uri="http://schemas.openxmlformats.org/drawingml/2006/table">
            <a:tbl>
              <a:tblPr/>
              <a:tblGrid>
                <a:gridCol w="3657600"/>
                <a:gridCol w="5029200"/>
              </a:tblGrid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add(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/>
                      </a:r>
                      <a:b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</a:b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add(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adds a graphical object to the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getElementAt(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the object at the given (x,y) position(s)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getElementCount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number of graphical objects onscreen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getWidth(), getHeight()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dimensions of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remove(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removes a graphical object from the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removeAll();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remove all graphical objects from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setCanvasSize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w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h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set size of drawing area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setBackground(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color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set window's background color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3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Recap Practice: Centering</a:t>
            </a:r>
            <a:endParaRPr lang="en-US" altLang="x-none" dirty="0"/>
          </a:p>
        </p:txBody>
      </p:sp>
      <p:grpSp>
        <p:nvGrpSpPr>
          <p:cNvPr id="1222659" name="Group 3"/>
          <p:cNvGrpSpPr>
            <a:grpSpLocks/>
          </p:cNvGrpSpPr>
          <p:nvPr/>
        </p:nvGrpSpPr>
        <p:grpSpPr bwMode="auto">
          <a:xfrm>
            <a:off x="152400" y="1916954"/>
            <a:ext cx="8839200" cy="3139517"/>
            <a:chOff x="195" y="1583"/>
            <a:chExt cx="6138" cy="2180"/>
          </a:xfrm>
        </p:grpSpPr>
        <p:grpSp>
          <p:nvGrpSpPr>
            <p:cNvPr id="1222660" name="Group 4"/>
            <p:cNvGrpSpPr>
              <a:grpSpLocks/>
            </p:cNvGrpSpPr>
            <p:nvPr/>
          </p:nvGrpSpPr>
          <p:grpSpPr bwMode="auto">
            <a:xfrm>
              <a:off x="195" y="1583"/>
              <a:ext cx="6138" cy="2180"/>
              <a:chOff x="99" y="1487"/>
              <a:chExt cx="6138" cy="2180"/>
            </a:xfrm>
          </p:grpSpPr>
          <p:pic>
            <p:nvPicPr>
              <p:cNvPr id="1222661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" y="1513"/>
                <a:ext cx="6131" cy="2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222662" name="Text Box 6"/>
              <p:cNvSpPr txBox="1">
                <a:spLocks noChangeArrowheads="1"/>
              </p:cNvSpPr>
              <p:nvPr/>
            </p:nvSpPr>
            <p:spPr bwMode="auto">
              <a:xfrm>
                <a:off x="202" y="1487"/>
                <a:ext cx="6035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buSzPct val="100000"/>
                </a:pPr>
                <a:r>
                  <a:rPr lang="en-US" altLang="x-none" sz="2200" b="1">
                    <a:solidFill>
                      <a:srgbClr val="333333"/>
                    </a:solidFill>
                    <a:latin typeface="Calibri" charset="0"/>
                  </a:rPr>
                  <a:t>Graphics Program</a:t>
                </a:r>
              </a:p>
            </p:txBody>
          </p:sp>
        </p:grpSp>
        <p:sp>
          <p:nvSpPr>
            <p:cNvPr id="1222666" name="Rectangle 10"/>
            <p:cNvSpPr>
              <a:spLocks noChangeArrowheads="1"/>
            </p:cNvSpPr>
            <p:nvPr/>
          </p:nvSpPr>
          <p:spPr bwMode="auto">
            <a:xfrm>
              <a:off x="1850" y="2461"/>
              <a:ext cx="2836" cy="709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2670" name="Line 14"/>
            <p:cNvSpPr>
              <a:spLocks noChangeShapeType="1"/>
            </p:cNvSpPr>
            <p:nvPr/>
          </p:nvSpPr>
          <p:spPr bwMode="auto">
            <a:xfrm>
              <a:off x="3266" y="1911"/>
              <a:ext cx="1" cy="17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2677" name="Text Box 21"/>
            <p:cNvSpPr txBox="1">
              <a:spLocks noChangeArrowheads="1"/>
            </p:cNvSpPr>
            <p:nvPr/>
          </p:nvSpPr>
          <p:spPr bwMode="auto">
            <a:xfrm>
              <a:off x="1397" y="2060"/>
              <a:ext cx="900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8103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600" smtClean="0">
                  <a:solidFill>
                    <a:srgbClr val="000000"/>
                  </a:solidFill>
                  <a:latin typeface="Consolas" charset="0"/>
                </a:rPr>
                <a:t>(?, ?)</a:t>
              </a:r>
              <a:endParaRPr lang="en-US" altLang="x-none" sz="2600" dirty="0">
                <a:solidFill>
                  <a:srgbClr val="000000"/>
                </a:solidFill>
                <a:latin typeface="Consolas" charset="0"/>
              </a:endParaRPr>
            </a:p>
          </p:txBody>
        </p:sp>
        <p:sp>
          <p:nvSpPr>
            <p:cNvPr id="1222678" name="Oval 22"/>
            <p:cNvSpPr>
              <a:spLocks noChangeArrowheads="1"/>
            </p:cNvSpPr>
            <p:nvPr/>
          </p:nvSpPr>
          <p:spPr bwMode="auto">
            <a:xfrm>
              <a:off x="1781" y="2391"/>
              <a:ext cx="144" cy="144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Line 14"/>
          <p:cNvSpPr>
            <a:spLocks noChangeShapeType="1"/>
          </p:cNvSpPr>
          <p:nvPr/>
        </p:nvSpPr>
        <p:spPr bwMode="auto">
          <a:xfrm>
            <a:off x="152401" y="3718575"/>
            <a:ext cx="8829118" cy="15225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Recap Practice: Centering</a:t>
            </a:r>
            <a:endParaRPr lang="en-US" altLang="x-none" dirty="0"/>
          </a:p>
        </p:txBody>
      </p:sp>
      <p:grpSp>
        <p:nvGrpSpPr>
          <p:cNvPr id="1222659" name="Group 3"/>
          <p:cNvGrpSpPr>
            <a:grpSpLocks/>
          </p:cNvGrpSpPr>
          <p:nvPr/>
        </p:nvGrpSpPr>
        <p:grpSpPr bwMode="auto">
          <a:xfrm>
            <a:off x="152400" y="1289050"/>
            <a:ext cx="8839200" cy="4654550"/>
            <a:chOff x="195" y="1147"/>
            <a:chExt cx="6138" cy="3232"/>
          </a:xfrm>
        </p:grpSpPr>
        <p:grpSp>
          <p:nvGrpSpPr>
            <p:cNvPr id="1222660" name="Group 4"/>
            <p:cNvGrpSpPr>
              <a:grpSpLocks/>
            </p:cNvGrpSpPr>
            <p:nvPr/>
          </p:nvGrpSpPr>
          <p:grpSpPr bwMode="auto">
            <a:xfrm>
              <a:off x="195" y="1583"/>
              <a:ext cx="6138" cy="2180"/>
              <a:chOff x="99" y="1487"/>
              <a:chExt cx="6138" cy="2180"/>
            </a:xfrm>
          </p:grpSpPr>
          <p:pic>
            <p:nvPicPr>
              <p:cNvPr id="1222661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" y="1513"/>
                <a:ext cx="6131" cy="2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222662" name="Text Box 6"/>
              <p:cNvSpPr txBox="1">
                <a:spLocks noChangeArrowheads="1"/>
              </p:cNvSpPr>
              <p:nvPr/>
            </p:nvSpPr>
            <p:spPr bwMode="auto">
              <a:xfrm>
                <a:off x="202" y="1487"/>
                <a:ext cx="6035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buSzPct val="100000"/>
                </a:pPr>
                <a:r>
                  <a:rPr lang="en-US" altLang="x-none" sz="2200" b="1">
                    <a:solidFill>
                      <a:srgbClr val="333333"/>
                    </a:solidFill>
                    <a:latin typeface="Calibri" charset="0"/>
                  </a:rPr>
                  <a:t>Graphics Program</a:t>
                </a:r>
              </a:p>
            </p:txBody>
          </p:sp>
        </p:grpSp>
        <p:grpSp>
          <p:nvGrpSpPr>
            <p:cNvPr id="1222663" name="Group 7"/>
            <p:cNvGrpSpPr>
              <a:grpSpLocks/>
            </p:cNvGrpSpPr>
            <p:nvPr/>
          </p:nvGrpSpPr>
          <p:grpSpPr bwMode="auto">
            <a:xfrm>
              <a:off x="373" y="1147"/>
              <a:ext cx="5851" cy="631"/>
              <a:chOff x="277" y="1051"/>
              <a:chExt cx="5851" cy="631"/>
            </a:xfrm>
          </p:grpSpPr>
          <p:sp>
            <p:nvSpPr>
              <p:cNvPr id="1222664" name="Line 8"/>
              <p:cNvSpPr>
                <a:spLocks noChangeShapeType="1"/>
              </p:cNvSpPr>
              <p:nvPr/>
            </p:nvSpPr>
            <p:spPr bwMode="auto">
              <a:xfrm>
                <a:off x="277" y="1367"/>
                <a:ext cx="585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665" name="Text Box 9"/>
              <p:cNvSpPr txBox="1">
                <a:spLocks noChangeArrowheads="1"/>
              </p:cNvSpPr>
              <p:nvPr/>
            </p:nvSpPr>
            <p:spPr bwMode="auto">
              <a:xfrm>
                <a:off x="277" y="1051"/>
                <a:ext cx="5851" cy="6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75492" rIns="90000" bIns="45000" anchor="ctr" anchorCtr="1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r>
                  <a:rPr lang="en-US" altLang="x-none" sz="2200">
                    <a:solidFill>
                      <a:srgbClr val="000000"/>
                    </a:solidFill>
                    <a:latin typeface="Consolas" charset="0"/>
                  </a:rPr>
                  <a:t>getWidth()</a:t>
                </a: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>
                  <a:solidFill>
                    <a:srgbClr val="000000"/>
                  </a:solidFill>
                  <a:latin typeface="Consolas" charset="0"/>
                </a:endParaRP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>
                  <a:solidFill>
                    <a:srgbClr val="000000"/>
                  </a:solidFill>
                  <a:latin typeface="Consolas" charset="0"/>
                </a:endParaRPr>
              </a:p>
            </p:txBody>
          </p:sp>
        </p:grpSp>
        <p:sp>
          <p:nvSpPr>
            <p:cNvPr id="1222666" name="Rectangle 10"/>
            <p:cNvSpPr>
              <a:spLocks noChangeArrowheads="1"/>
            </p:cNvSpPr>
            <p:nvPr/>
          </p:nvSpPr>
          <p:spPr bwMode="auto">
            <a:xfrm>
              <a:off x="1850" y="2461"/>
              <a:ext cx="2836" cy="709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22667" name="Group 11"/>
            <p:cNvGrpSpPr>
              <a:grpSpLocks/>
            </p:cNvGrpSpPr>
            <p:nvPr/>
          </p:nvGrpSpPr>
          <p:grpSpPr bwMode="auto">
            <a:xfrm>
              <a:off x="1856" y="2834"/>
              <a:ext cx="2837" cy="912"/>
              <a:chOff x="1760" y="2738"/>
              <a:chExt cx="2837" cy="912"/>
            </a:xfrm>
          </p:grpSpPr>
          <p:sp>
            <p:nvSpPr>
              <p:cNvPr id="1222668" name="Line 12"/>
              <p:cNvSpPr>
                <a:spLocks noChangeShapeType="1"/>
              </p:cNvSpPr>
              <p:nvPr/>
            </p:nvSpPr>
            <p:spPr bwMode="auto">
              <a:xfrm>
                <a:off x="1760" y="3195"/>
                <a:ext cx="2836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669" name="Text Box 13"/>
              <p:cNvSpPr txBox="1">
                <a:spLocks noChangeArrowheads="1"/>
              </p:cNvSpPr>
              <p:nvPr/>
            </p:nvSpPr>
            <p:spPr bwMode="auto">
              <a:xfrm>
                <a:off x="1760" y="2738"/>
                <a:ext cx="2837" cy="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75492" rIns="90000" bIns="45000" anchor="ctr" anchorCtr="1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sz="2200" dirty="0">
                  <a:solidFill>
                    <a:srgbClr val="000000"/>
                  </a:solidFill>
                  <a:latin typeface="Consolas" charset="0"/>
                </a:endParaRP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sz="2200" dirty="0">
                  <a:solidFill>
                    <a:srgbClr val="000000"/>
                  </a:solidFill>
                  <a:latin typeface="Consolas" charset="0"/>
                </a:endParaRP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r>
                  <a:rPr lang="en-US" altLang="x-none" sz="2200">
                    <a:solidFill>
                      <a:srgbClr val="000000"/>
                    </a:solidFill>
                    <a:latin typeface="Consolas" charset="0"/>
                  </a:rPr>
                  <a:t>     W</a:t>
                </a: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sz="2200" dirty="0">
                  <a:solidFill>
                    <a:srgbClr val="000000"/>
                  </a:solidFill>
                  <a:latin typeface="Consolas" charset="0"/>
                </a:endParaRPr>
              </a:p>
            </p:txBody>
          </p:sp>
        </p:grpSp>
        <p:sp>
          <p:nvSpPr>
            <p:cNvPr id="1222670" name="Line 14"/>
            <p:cNvSpPr>
              <a:spLocks noChangeShapeType="1"/>
            </p:cNvSpPr>
            <p:nvPr/>
          </p:nvSpPr>
          <p:spPr bwMode="auto">
            <a:xfrm>
              <a:off x="3266" y="1911"/>
              <a:ext cx="1" cy="17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2671" name="Group 15"/>
            <p:cNvGrpSpPr>
              <a:grpSpLocks/>
            </p:cNvGrpSpPr>
            <p:nvPr/>
          </p:nvGrpSpPr>
          <p:grpSpPr bwMode="auto">
            <a:xfrm>
              <a:off x="373" y="2033"/>
              <a:ext cx="2837" cy="631"/>
              <a:chOff x="277" y="1937"/>
              <a:chExt cx="2837" cy="631"/>
            </a:xfrm>
          </p:grpSpPr>
          <p:sp>
            <p:nvSpPr>
              <p:cNvPr id="1222672" name="Line 16"/>
              <p:cNvSpPr>
                <a:spLocks noChangeShapeType="1"/>
              </p:cNvSpPr>
              <p:nvPr/>
            </p:nvSpPr>
            <p:spPr bwMode="auto">
              <a:xfrm>
                <a:off x="277" y="2253"/>
                <a:ext cx="2836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673" name="Text Box 17"/>
              <p:cNvSpPr txBox="1">
                <a:spLocks noChangeArrowheads="1"/>
              </p:cNvSpPr>
              <p:nvPr/>
            </p:nvSpPr>
            <p:spPr bwMode="auto">
              <a:xfrm>
                <a:off x="277" y="1937"/>
                <a:ext cx="2837" cy="6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75492" rIns="90000" bIns="45000" anchor="ctr" anchorCtr="1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r>
                  <a:rPr lang="en-US" altLang="x-none" sz="2200" dirty="0" err="1">
                    <a:solidFill>
                      <a:srgbClr val="000000"/>
                    </a:solidFill>
                    <a:latin typeface="Consolas" charset="0"/>
                  </a:rPr>
                  <a:t>getWidth</a:t>
                </a:r>
                <a:r>
                  <a:rPr lang="en-US" altLang="x-none" sz="2200" dirty="0">
                    <a:solidFill>
                      <a:srgbClr val="000000"/>
                    </a:solidFill>
                    <a:latin typeface="Consolas" charset="0"/>
                  </a:rPr>
                  <a:t>() / 2.0</a:t>
                </a: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dirty="0">
                  <a:solidFill>
                    <a:srgbClr val="000000"/>
                  </a:solidFill>
                  <a:latin typeface="Consolas" charset="0"/>
                </a:endParaRP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dirty="0">
                  <a:solidFill>
                    <a:srgbClr val="000000"/>
                  </a:solidFill>
                  <a:latin typeface="Consolas" charset="0"/>
                </a:endParaRPr>
              </a:p>
            </p:txBody>
          </p:sp>
        </p:grpSp>
        <p:grpSp>
          <p:nvGrpSpPr>
            <p:cNvPr id="1222674" name="Group 18"/>
            <p:cNvGrpSpPr>
              <a:grpSpLocks/>
            </p:cNvGrpSpPr>
            <p:nvPr/>
          </p:nvGrpSpPr>
          <p:grpSpPr bwMode="auto">
            <a:xfrm>
              <a:off x="1856" y="3073"/>
              <a:ext cx="1242" cy="712"/>
              <a:chOff x="1760" y="2977"/>
              <a:chExt cx="1242" cy="712"/>
            </a:xfrm>
          </p:grpSpPr>
          <p:sp>
            <p:nvSpPr>
              <p:cNvPr id="1222675" name="Line 19"/>
              <p:cNvSpPr>
                <a:spLocks noChangeShapeType="1"/>
              </p:cNvSpPr>
              <p:nvPr/>
            </p:nvSpPr>
            <p:spPr bwMode="auto">
              <a:xfrm>
                <a:off x="1760" y="3335"/>
                <a:ext cx="1241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676" name="Text Box 20"/>
              <p:cNvSpPr txBox="1">
                <a:spLocks noChangeArrowheads="1"/>
              </p:cNvSpPr>
              <p:nvPr/>
            </p:nvSpPr>
            <p:spPr bwMode="auto">
              <a:xfrm>
                <a:off x="1760" y="2977"/>
                <a:ext cx="1242" cy="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75492" rIns="90000" bIns="45000" anchor="ctr" anchorCtr="1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sz="2200" dirty="0">
                  <a:solidFill>
                    <a:srgbClr val="000000"/>
                  </a:solidFill>
                  <a:latin typeface="Consolas" charset="0"/>
                </a:endParaRP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sz="2200" dirty="0">
                  <a:solidFill>
                    <a:srgbClr val="000000"/>
                  </a:solidFill>
                  <a:latin typeface="Consolas" charset="0"/>
                </a:endParaRP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r>
                  <a:rPr lang="en-US" altLang="x-none" sz="2200" dirty="0">
                    <a:solidFill>
                      <a:srgbClr val="000000"/>
                    </a:solidFill>
                    <a:latin typeface="Consolas" charset="0"/>
                  </a:rPr>
                  <a:t>   </a:t>
                </a:r>
                <a:r>
                  <a:rPr lang="en-US" altLang="x-none" sz="2200" dirty="0" smtClean="0">
                    <a:solidFill>
                      <a:srgbClr val="000000"/>
                    </a:solidFill>
                    <a:latin typeface="Consolas" charset="0"/>
                  </a:rPr>
                  <a:t>W </a:t>
                </a:r>
                <a:r>
                  <a:rPr lang="en-US" altLang="x-none" sz="2200" dirty="0">
                    <a:solidFill>
                      <a:srgbClr val="000000"/>
                    </a:solidFill>
                    <a:latin typeface="Consolas" charset="0"/>
                  </a:rPr>
                  <a:t>/ 2.0  </a:t>
                </a:r>
              </a:p>
            </p:txBody>
          </p:sp>
        </p:grpSp>
        <p:sp>
          <p:nvSpPr>
            <p:cNvPr id="1222677" name="Text Box 21"/>
            <p:cNvSpPr txBox="1">
              <a:spLocks noChangeArrowheads="1"/>
            </p:cNvSpPr>
            <p:nvPr/>
          </p:nvSpPr>
          <p:spPr bwMode="auto">
            <a:xfrm>
              <a:off x="195" y="3848"/>
              <a:ext cx="6138" cy="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8103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500" dirty="0">
                  <a:solidFill>
                    <a:srgbClr val="000000"/>
                  </a:solidFill>
                  <a:latin typeface="Consolas" charset="0"/>
                </a:rPr>
                <a:t>rectangle's x value = </a:t>
              </a:r>
              <a:r>
                <a:rPr lang="en-US" altLang="x-none" sz="2500" dirty="0" err="1" smtClean="0">
                  <a:solidFill>
                    <a:srgbClr val="000000"/>
                  </a:solidFill>
                  <a:latin typeface="Consolas" charset="0"/>
                </a:rPr>
                <a:t>getWidth</a:t>
              </a:r>
              <a:r>
                <a:rPr lang="en-US" altLang="x-none" sz="2500" dirty="0" smtClean="0">
                  <a:solidFill>
                    <a:srgbClr val="000000"/>
                  </a:solidFill>
                  <a:latin typeface="Consolas" charset="0"/>
                </a:rPr>
                <a:t>() / 2.0 </a:t>
              </a:r>
              <a:r>
                <a:rPr lang="mr-IN" altLang="x-none" sz="2500" dirty="0" smtClean="0">
                  <a:solidFill>
                    <a:srgbClr val="000000"/>
                  </a:solidFill>
                  <a:latin typeface="Consolas" charset="0"/>
                </a:rPr>
                <a:t>–</a:t>
              </a:r>
              <a:r>
                <a:rPr lang="en-US" altLang="x-none" sz="2500" dirty="0" smtClean="0">
                  <a:solidFill>
                    <a:srgbClr val="000000"/>
                  </a:solidFill>
                  <a:latin typeface="Consolas" charset="0"/>
                </a:rPr>
                <a:t> W / 2.0</a:t>
              </a:r>
              <a:endParaRPr lang="en-US" altLang="x-none" sz="2500" dirty="0">
                <a:solidFill>
                  <a:srgbClr val="000000"/>
                </a:solidFill>
                <a:latin typeface="Consolas" charset="0"/>
              </a:endParaRPr>
            </a:p>
          </p:txBody>
        </p:sp>
        <p:sp>
          <p:nvSpPr>
            <p:cNvPr id="1222678" name="Oval 22"/>
            <p:cNvSpPr>
              <a:spLocks noChangeArrowheads="1"/>
            </p:cNvSpPr>
            <p:nvPr/>
          </p:nvSpPr>
          <p:spPr bwMode="auto">
            <a:xfrm>
              <a:off x="1781" y="2391"/>
              <a:ext cx="144" cy="144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Line 14"/>
          <p:cNvSpPr>
            <a:spLocks noChangeShapeType="1"/>
          </p:cNvSpPr>
          <p:nvPr/>
        </p:nvSpPr>
        <p:spPr bwMode="auto">
          <a:xfrm>
            <a:off x="152401" y="3718575"/>
            <a:ext cx="8829118" cy="15225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9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Recap Practice: Centering</a:t>
            </a:r>
            <a:endParaRPr lang="en-US" altLang="x-none" dirty="0"/>
          </a:p>
        </p:txBody>
      </p:sp>
      <p:grpSp>
        <p:nvGrpSpPr>
          <p:cNvPr id="1222659" name="Group 3"/>
          <p:cNvGrpSpPr>
            <a:grpSpLocks/>
          </p:cNvGrpSpPr>
          <p:nvPr/>
        </p:nvGrpSpPr>
        <p:grpSpPr bwMode="auto">
          <a:xfrm>
            <a:off x="152400" y="1916954"/>
            <a:ext cx="8839200" cy="4026647"/>
            <a:chOff x="195" y="1583"/>
            <a:chExt cx="6138" cy="2796"/>
          </a:xfrm>
        </p:grpSpPr>
        <p:grpSp>
          <p:nvGrpSpPr>
            <p:cNvPr id="1222660" name="Group 4"/>
            <p:cNvGrpSpPr>
              <a:grpSpLocks/>
            </p:cNvGrpSpPr>
            <p:nvPr/>
          </p:nvGrpSpPr>
          <p:grpSpPr bwMode="auto">
            <a:xfrm>
              <a:off x="195" y="1583"/>
              <a:ext cx="6138" cy="2180"/>
              <a:chOff x="99" y="1487"/>
              <a:chExt cx="6138" cy="2180"/>
            </a:xfrm>
          </p:grpSpPr>
          <p:pic>
            <p:nvPicPr>
              <p:cNvPr id="1222661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" y="1513"/>
                <a:ext cx="6131" cy="2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222662" name="Text Box 6"/>
              <p:cNvSpPr txBox="1">
                <a:spLocks noChangeArrowheads="1"/>
              </p:cNvSpPr>
              <p:nvPr/>
            </p:nvSpPr>
            <p:spPr bwMode="auto">
              <a:xfrm>
                <a:off x="202" y="1487"/>
                <a:ext cx="6035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buSzPct val="100000"/>
                </a:pPr>
                <a:r>
                  <a:rPr lang="en-US" altLang="x-none" sz="2200" b="1">
                    <a:solidFill>
                      <a:srgbClr val="333333"/>
                    </a:solidFill>
                    <a:latin typeface="Calibri" charset="0"/>
                  </a:rPr>
                  <a:t>Graphics Program</a:t>
                </a:r>
              </a:p>
            </p:txBody>
          </p:sp>
        </p:grpSp>
        <p:sp>
          <p:nvSpPr>
            <p:cNvPr id="1222665" name="Text Box 9"/>
            <p:cNvSpPr txBox="1">
              <a:spLocks noChangeArrowheads="1"/>
            </p:cNvSpPr>
            <p:nvPr/>
          </p:nvSpPr>
          <p:spPr bwMode="auto">
            <a:xfrm rot="5400000">
              <a:off x="5139" y="2495"/>
              <a:ext cx="1373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75492" rIns="90000" bIns="45000" anchor="ctr" anchorCtr="1">
              <a:spAutoFit/>
            </a:bodyPr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hangingPunct="0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 dirty="0" err="1" smtClean="0">
                  <a:solidFill>
                    <a:srgbClr val="000000"/>
                  </a:solidFill>
                  <a:latin typeface="Consolas" charset="0"/>
                </a:rPr>
                <a:t>getHeight</a:t>
              </a:r>
              <a:r>
                <a:rPr lang="en-US" altLang="x-none" sz="2200" dirty="0" smtClean="0">
                  <a:solidFill>
                    <a:srgbClr val="000000"/>
                  </a:solidFill>
                  <a:latin typeface="Consolas" charset="0"/>
                </a:rPr>
                <a:t>()</a:t>
              </a:r>
              <a:endParaRPr lang="en-US" altLang="x-none" sz="2200" dirty="0">
                <a:solidFill>
                  <a:srgbClr val="000000"/>
                </a:solidFill>
                <a:latin typeface="Consolas" charset="0"/>
              </a:endParaRPr>
            </a:p>
            <a:p>
              <a:pPr algn="ctr" hangingPunct="0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endParaRPr lang="en-US" altLang="x-none" dirty="0">
                <a:solidFill>
                  <a:srgbClr val="000000"/>
                </a:solidFill>
                <a:latin typeface="Consolas" charset="0"/>
              </a:endParaRPr>
            </a:p>
            <a:p>
              <a:pPr algn="ctr" hangingPunct="0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endParaRPr lang="en-US" altLang="x-none" dirty="0">
                <a:solidFill>
                  <a:srgbClr val="000000"/>
                </a:solidFill>
                <a:latin typeface="Consolas" charset="0"/>
              </a:endParaRPr>
            </a:p>
          </p:txBody>
        </p:sp>
        <p:sp>
          <p:nvSpPr>
            <p:cNvPr id="1222666" name="Rectangle 10"/>
            <p:cNvSpPr>
              <a:spLocks noChangeArrowheads="1"/>
            </p:cNvSpPr>
            <p:nvPr/>
          </p:nvSpPr>
          <p:spPr bwMode="auto">
            <a:xfrm>
              <a:off x="1850" y="2461"/>
              <a:ext cx="2836" cy="709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2670" name="Line 14"/>
            <p:cNvSpPr>
              <a:spLocks noChangeShapeType="1"/>
            </p:cNvSpPr>
            <p:nvPr/>
          </p:nvSpPr>
          <p:spPr bwMode="auto">
            <a:xfrm>
              <a:off x="3266" y="1911"/>
              <a:ext cx="1" cy="17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2677" name="Text Box 21"/>
            <p:cNvSpPr txBox="1">
              <a:spLocks noChangeArrowheads="1"/>
            </p:cNvSpPr>
            <p:nvPr/>
          </p:nvSpPr>
          <p:spPr bwMode="auto">
            <a:xfrm>
              <a:off x="195" y="3848"/>
              <a:ext cx="6138" cy="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8103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500" dirty="0">
                  <a:solidFill>
                    <a:srgbClr val="000000"/>
                  </a:solidFill>
                  <a:latin typeface="Consolas" charset="0"/>
                </a:rPr>
                <a:t>rectangle's </a:t>
              </a:r>
              <a:r>
                <a:rPr lang="en-US" altLang="x-none" sz="2500" dirty="0" smtClean="0">
                  <a:solidFill>
                    <a:srgbClr val="000000"/>
                  </a:solidFill>
                  <a:latin typeface="Consolas" charset="0"/>
                </a:rPr>
                <a:t>y </a:t>
              </a:r>
              <a:r>
                <a:rPr lang="en-US" altLang="x-none" sz="2500" dirty="0">
                  <a:solidFill>
                    <a:srgbClr val="000000"/>
                  </a:solidFill>
                  <a:latin typeface="Consolas" charset="0"/>
                </a:rPr>
                <a:t>value = </a:t>
              </a:r>
              <a:r>
                <a:rPr lang="en-US" altLang="x-none" sz="2500" dirty="0" err="1" smtClean="0">
                  <a:solidFill>
                    <a:srgbClr val="000000"/>
                  </a:solidFill>
                  <a:latin typeface="Consolas" charset="0"/>
                </a:rPr>
                <a:t>getHeight</a:t>
              </a:r>
              <a:r>
                <a:rPr lang="en-US" altLang="x-none" sz="2500" dirty="0" smtClean="0">
                  <a:solidFill>
                    <a:srgbClr val="000000"/>
                  </a:solidFill>
                  <a:latin typeface="Consolas" charset="0"/>
                </a:rPr>
                <a:t>() / 2.0 </a:t>
              </a:r>
              <a:r>
                <a:rPr lang="mr-IN" altLang="x-none" sz="2500" dirty="0" smtClean="0">
                  <a:solidFill>
                    <a:srgbClr val="000000"/>
                  </a:solidFill>
                  <a:latin typeface="Consolas" charset="0"/>
                </a:rPr>
                <a:t>–</a:t>
              </a:r>
              <a:r>
                <a:rPr lang="en-US" altLang="x-none" sz="2500" dirty="0" smtClean="0">
                  <a:solidFill>
                    <a:srgbClr val="000000"/>
                  </a:solidFill>
                  <a:latin typeface="Consolas" charset="0"/>
                </a:rPr>
                <a:t> H / 2.0</a:t>
              </a:r>
              <a:endParaRPr lang="en-US" altLang="x-none" sz="2500" dirty="0">
                <a:solidFill>
                  <a:srgbClr val="000000"/>
                </a:solidFill>
                <a:latin typeface="Consolas" charset="0"/>
              </a:endParaRPr>
            </a:p>
          </p:txBody>
        </p:sp>
        <p:sp>
          <p:nvSpPr>
            <p:cNvPr id="1222678" name="Oval 22"/>
            <p:cNvSpPr>
              <a:spLocks noChangeArrowheads="1"/>
            </p:cNvSpPr>
            <p:nvPr/>
          </p:nvSpPr>
          <p:spPr bwMode="auto">
            <a:xfrm>
              <a:off x="1781" y="2391"/>
              <a:ext cx="144" cy="144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" name="Line 14"/>
          <p:cNvSpPr>
            <a:spLocks noChangeShapeType="1"/>
          </p:cNvSpPr>
          <p:nvPr/>
        </p:nvSpPr>
        <p:spPr bwMode="auto">
          <a:xfrm>
            <a:off x="152401" y="3718575"/>
            <a:ext cx="8829118" cy="15225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8839200" y="2372501"/>
            <a:ext cx="9013" cy="265669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57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 smtClean="0"/>
              <a:t>GCompounds</a:t>
            </a:r>
            <a:endParaRPr lang="en-US" altLang="x-none" sz="3600" dirty="0" smtClean="0"/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Getters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Stoplights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Checkerboard</a:t>
            </a:r>
          </a:p>
        </p:txBody>
      </p:sp>
    </p:spTree>
    <p:extLst>
      <p:ext uri="{BB962C8B-B14F-4D97-AF65-F5344CB8AC3E}">
        <p14:creationId xmlns:p14="http://schemas.microsoft.com/office/powerpoint/2010/main" val="69849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mtClean="0"/>
              <a:t>GCompound</a:t>
            </a:r>
          </a:p>
        </p:txBody>
      </p:sp>
      <p:sp>
        <p:nvSpPr>
          <p:cNvPr id="124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x-none" dirty="0" smtClean="0"/>
              <a:t>A </a:t>
            </a:r>
            <a:r>
              <a:rPr lang="en-US" altLang="x-none" b="1" dirty="0" err="1" smtClean="0"/>
              <a:t>GCompound</a:t>
            </a:r>
            <a:r>
              <a:rPr lang="en-US" altLang="x-none" dirty="0" smtClean="0"/>
              <a:t> contains other </a:t>
            </a:r>
            <a:r>
              <a:rPr lang="en-US" altLang="x-none" dirty="0" err="1" smtClean="0"/>
              <a:t>GObjects</a:t>
            </a:r>
            <a:r>
              <a:rPr lang="en-US" altLang="x-none" dirty="0" smtClean="0"/>
              <a:t>.  It’s useful when you want to do one operation on multiple </a:t>
            </a:r>
            <a:r>
              <a:rPr lang="en-US" altLang="x-none" dirty="0" err="1" smtClean="0"/>
              <a:t>GObjects</a:t>
            </a:r>
            <a:r>
              <a:rPr lang="en-US" altLang="x-none" dirty="0" smtClean="0"/>
              <a:t> at the same time.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dirty="0" err="1" smtClean="0">
                <a:latin typeface="Consolas" charset="0"/>
              </a:rPr>
              <a:t>GCompound</a:t>
            </a:r>
            <a:r>
              <a:rPr lang="en-US" altLang="x-none" dirty="0" smtClean="0">
                <a:latin typeface="Consolas" charset="0"/>
              </a:rPr>
              <a:t> </a:t>
            </a:r>
            <a:r>
              <a:rPr lang="en-US" altLang="x-none" b="1" i="1" dirty="0" smtClean="0">
                <a:latin typeface="Consolas" charset="0"/>
              </a:rPr>
              <a:t>compound</a:t>
            </a:r>
            <a:r>
              <a:rPr lang="en-US" altLang="x-none" dirty="0" smtClean="0">
                <a:latin typeface="Consolas" charset="0"/>
              </a:rPr>
              <a:t> = new </a:t>
            </a:r>
            <a:r>
              <a:rPr lang="en-US" altLang="x-none" dirty="0" err="1" smtClean="0">
                <a:latin typeface="Consolas" charset="0"/>
              </a:rPr>
              <a:t>GCompound</a:t>
            </a:r>
            <a:r>
              <a:rPr lang="en-US" altLang="x-none" dirty="0" smtClean="0">
                <a:latin typeface="Consolas" charset="0"/>
              </a:rPr>
              <a:t>();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b="1" i="1" dirty="0" err="1" smtClean="0">
                <a:latin typeface="Consolas" charset="0"/>
              </a:rPr>
              <a:t>compound</a:t>
            </a:r>
            <a:r>
              <a:rPr lang="en-US" altLang="x-none" dirty="0" err="1" smtClean="0">
                <a:latin typeface="Consolas" charset="0"/>
              </a:rPr>
              <a:t>.add</a:t>
            </a:r>
            <a:r>
              <a:rPr lang="en-US" altLang="x-none" dirty="0" smtClean="0">
                <a:latin typeface="Consolas" charset="0"/>
              </a:rPr>
              <a:t>(</a:t>
            </a:r>
            <a:r>
              <a:rPr lang="en-US" altLang="x-none" b="1" i="1" dirty="0" smtClean="0">
                <a:latin typeface="Consolas" charset="0"/>
              </a:rPr>
              <a:t>shape</a:t>
            </a:r>
            <a:r>
              <a:rPr lang="en-US" altLang="x-none" dirty="0" smtClean="0">
                <a:latin typeface="Consolas" charset="0"/>
              </a:rPr>
              <a:t>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b="1" i="1" dirty="0" err="1" smtClean="0">
                <a:latin typeface="Consolas" charset="0"/>
              </a:rPr>
              <a:t>compound</a:t>
            </a:r>
            <a:r>
              <a:rPr lang="en-US" altLang="x-none" dirty="0" err="1" smtClean="0">
                <a:latin typeface="Consolas" charset="0"/>
              </a:rPr>
              <a:t>.add</a:t>
            </a:r>
            <a:r>
              <a:rPr lang="en-US" altLang="x-none" dirty="0" smtClean="0">
                <a:latin typeface="Consolas" charset="0"/>
              </a:rPr>
              <a:t>(</a:t>
            </a:r>
            <a:r>
              <a:rPr lang="en-US" altLang="x-none" b="1" i="1" dirty="0" smtClean="0">
                <a:latin typeface="Consolas" charset="0"/>
              </a:rPr>
              <a:t>shape</a:t>
            </a:r>
            <a:r>
              <a:rPr lang="en-US" altLang="x-none" dirty="0" smtClean="0">
                <a:latin typeface="Consolas" charset="0"/>
              </a:rPr>
              <a:t>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dirty="0" smtClean="0">
                <a:latin typeface="Consolas" charset="0"/>
              </a:rPr>
              <a:t>...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b="1" i="1" dirty="0" err="1" smtClean="0">
                <a:latin typeface="Consolas" charset="0"/>
              </a:rPr>
              <a:t>compound</a:t>
            </a:r>
            <a:r>
              <a:rPr lang="en-US" altLang="x-none" dirty="0" err="1" smtClean="0">
                <a:latin typeface="Consolas" charset="0"/>
              </a:rPr>
              <a:t>.add</a:t>
            </a:r>
            <a:r>
              <a:rPr lang="en-US" altLang="x-none" dirty="0" smtClean="0">
                <a:latin typeface="Consolas" charset="0"/>
              </a:rPr>
              <a:t>(</a:t>
            </a:r>
            <a:r>
              <a:rPr lang="en-US" altLang="x-none" b="1" i="1" dirty="0" smtClean="0">
                <a:latin typeface="Consolas" charset="0"/>
              </a:rPr>
              <a:t>shape</a:t>
            </a:r>
            <a:r>
              <a:rPr lang="en-US" altLang="x-none" dirty="0" smtClean="0">
                <a:latin typeface="Consolas" charset="0"/>
              </a:rPr>
              <a:t>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dirty="0" smtClean="0">
                <a:latin typeface="Consolas" charset="0"/>
              </a:rPr>
              <a:t>add(</a:t>
            </a:r>
            <a:r>
              <a:rPr lang="en-US" altLang="x-none" b="1" i="1" dirty="0" smtClean="0">
                <a:latin typeface="Consolas" charset="0"/>
              </a:rPr>
              <a:t>compound</a:t>
            </a:r>
            <a:r>
              <a:rPr lang="en-US" altLang="x-none" dirty="0" smtClean="0">
                <a:latin typeface="Consolas" charset="0"/>
              </a:rPr>
              <a:t>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dirty="0" smtClean="0">
              <a:latin typeface="Consolas" charset="0"/>
            </a:endParaRPr>
          </a:p>
          <a:p>
            <a:pPr lvl="1" eaLnBrk="1" hangingPunct="1">
              <a:defRPr/>
            </a:pPr>
            <a:r>
              <a:rPr lang="en-US" altLang="x-none" dirty="0" smtClean="0"/>
              <a:t>E.g. you can make a </a:t>
            </a:r>
            <a:r>
              <a:rPr lang="en-US" altLang="x-none" dirty="0" err="1" smtClean="0">
                <a:latin typeface="Consolas" charset="0"/>
              </a:rPr>
              <a:t>GCompound</a:t>
            </a:r>
            <a:r>
              <a:rPr lang="en-US" altLang="x-none" dirty="0" smtClean="0"/>
              <a:t> to represent a car.</a:t>
            </a:r>
          </a:p>
        </p:txBody>
      </p:sp>
      <p:pic>
        <p:nvPicPr>
          <p:cNvPr id="12492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276600"/>
            <a:ext cx="1905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07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 smtClean="0"/>
              <a:t>GCompound</a:t>
            </a:r>
            <a:endParaRPr lang="en-US" altLang="x-none" dirty="0"/>
          </a:p>
        </p:txBody>
      </p:sp>
      <p:sp>
        <p:nvSpPr>
          <p:cNvPr id="1251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65000"/>
              </a:lnSpc>
              <a:buNone/>
            </a:pPr>
            <a:r>
              <a:rPr lang="en-US" altLang="x-none" sz="1800" dirty="0" err="1">
                <a:latin typeface="Consolas" charset="0"/>
              </a:rPr>
              <a:t>setBackground</a:t>
            </a:r>
            <a:r>
              <a:rPr lang="en-US" altLang="x-none" sz="1800" dirty="0">
                <a:latin typeface="Consolas" charset="0"/>
              </a:rPr>
              <a:t>(</a:t>
            </a:r>
            <a:r>
              <a:rPr lang="en-US" altLang="x-none" sz="1800" dirty="0" err="1">
                <a:latin typeface="Consolas" charset="0"/>
              </a:rPr>
              <a:t>Color.YELLOW</a:t>
            </a:r>
            <a:r>
              <a:rPr lang="en-US" altLang="x-none" sz="1800" dirty="0" smtClean="0">
                <a:latin typeface="Consolas" charset="0"/>
              </a:rPr>
              <a:t>);</a:t>
            </a:r>
            <a:endParaRPr lang="en-US" altLang="x-none" sz="1800" b="1" dirty="0" smtClean="0">
              <a:latin typeface="Consolas" charset="0"/>
            </a:endParaRP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 dirty="0" err="1" smtClean="0">
                <a:latin typeface="Consolas" charset="0"/>
              </a:rPr>
              <a:t>GCompound</a:t>
            </a:r>
            <a:r>
              <a:rPr lang="en-US" altLang="x-none" sz="1800" b="1" dirty="0" smtClean="0">
                <a:latin typeface="Consolas" charset="0"/>
              </a:rPr>
              <a:t> </a:t>
            </a:r>
            <a:r>
              <a:rPr lang="en-US" altLang="x-none" sz="1800" b="1" dirty="0">
                <a:latin typeface="Consolas" charset="0"/>
              </a:rPr>
              <a:t>car = new </a:t>
            </a:r>
            <a:r>
              <a:rPr lang="en-US" altLang="x-none" sz="1800" b="1" dirty="0" err="1">
                <a:latin typeface="Consolas" charset="0"/>
              </a:rPr>
              <a:t>GCompound</a:t>
            </a:r>
            <a:r>
              <a:rPr lang="en-US" altLang="x-none" sz="1800" b="1" dirty="0">
                <a:latin typeface="Consolas" charset="0"/>
              </a:rPr>
              <a:t>();</a:t>
            </a:r>
            <a:endParaRPr lang="en-US" altLang="x-none" sz="1800" dirty="0" smtClean="0">
              <a:latin typeface="Consolas" charset="0"/>
            </a:endParaRPr>
          </a:p>
          <a:p>
            <a:pPr>
              <a:lnSpc>
                <a:spcPct val="65000"/>
              </a:lnSpc>
              <a:buFontTx/>
              <a:buNone/>
            </a:pPr>
            <a:endParaRPr lang="en-US" altLang="x-none" sz="1800" dirty="0" smtClean="0">
              <a:latin typeface="Consolas" charset="0"/>
            </a:endParaRP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err="1" smtClean="0">
                <a:latin typeface="Consolas" charset="0"/>
              </a:rPr>
              <a:t>GRect</a:t>
            </a:r>
            <a:r>
              <a:rPr lang="en-US" altLang="x-none" sz="1800" dirty="0" smtClean="0">
                <a:latin typeface="Consolas" charset="0"/>
              </a:rPr>
              <a:t> </a:t>
            </a:r>
            <a:r>
              <a:rPr lang="en-US" altLang="x-none" sz="1800" dirty="0">
                <a:latin typeface="Consolas" charset="0"/>
              </a:rPr>
              <a:t>body = new </a:t>
            </a:r>
            <a:r>
              <a:rPr lang="en-US" altLang="x-none" sz="1800" dirty="0" err="1">
                <a:latin typeface="Consolas" charset="0"/>
              </a:rPr>
              <a:t>GRect</a:t>
            </a:r>
            <a:r>
              <a:rPr lang="en-US" altLang="x-none" sz="1800" dirty="0">
                <a:latin typeface="Consolas" charset="0"/>
              </a:rPr>
              <a:t>(10, 30, 100, 50);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err="1" smtClean="0">
                <a:latin typeface="Consolas" charset="0"/>
              </a:rPr>
              <a:t>body.setFilled</a:t>
            </a:r>
            <a:r>
              <a:rPr lang="en-US" altLang="x-none" sz="1800" dirty="0" smtClean="0">
                <a:latin typeface="Consolas" charset="0"/>
              </a:rPr>
              <a:t>(true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err="1" smtClean="0">
                <a:latin typeface="Consolas" charset="0"/>
              </a:rPr>
              <a:t>body.setFillColor</a:t>
            </a:r>
            <a:r>
              <a:rPr lang="en-US" altLang="x-none" sz="1800" dirty="0" smtClean="0">
                <a:latin typeface="Consolas" charset="0"/>
              </a:rPr>
              <a:t>(</a:t>
            </a:r>
            <a:r>
              <a:rPr lang="en-US" altLang="x-none" sz="1800" dirty="0" err="1" smtClean="0">
                <a:latin typeface="Consolas" charset="0"/>
              </a:rPr>
              <a:t>Color.BLUE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 dirty="0" err="1" smtClean="0">
                <a:latin typeface="Consolas" charset="0"/>
              </a:rPr>
              <a:t>car.add</a:t>
            </a:r>
            <a:r>
              <a:rPr lang="en-US" altLang="x-none" sz="1800" b="1" dirty="0" smtClean="0">
                <a:latin typeface="Consolas" charset="0"/>
              </a:rPr>
              <a:t>(body</a:t>
            </a:r>
            <a:r>
              <a:rPr lang="en-US" altLang="x-none" sz="1800" b="1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00" dirty="0">
                <a:latin typeface="Consolas" charset="0"/>
              </a:rPr>
              <a:t>    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err="1" smtClean="0">
                <a:latin typeface="Consolas" charset="0"/>
              </a:rPr>
              <a:t>GOval</a:t>
            </a:r>
            <a:r>
              <a:rPr lang="en-US" altLang="x-none" sz="1800" dirty="0" smtClean="0">
                <a:latin typeface="Consolas" charset="0"/>
              </a:rPr>
              <a:t> </a:t>
            </a:r>
            <a:r>
              <a:rPr lang="en-US" altLang="x-none" sz="1800" dirty="0">
                <a:latin typeface="Consolas" charset="0"/>
              </a:rPr>
              <a:t>wheel1 = new </a:t>
            </a:r>
            <a:r>
              <a:rPr lang="en-US" altLang="x-none" sz="1800" dirty="0" err="1">
                <a:latin typeface="Consolas" charset="0"/>
              </a:rPr>
              <a:t>GOval</a:t>
            </a:r>
            <a:r>
              <a:rPr lang="en-US" altLang="x-none" sz="1800" dirty="0">
                <a:latin typeface="Consolas" charset="0"/>
              </a:rPr>
              <a:t>(20, 70, 20, 20);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smtClean="0">
                <a:latin typeface="Consolas" charset="0"/>
              </a:rPr>
              <a:t>wheel1.setFilled(true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smtClean="0">
                <a:latin typeface="Consolas" charset="0"/>
              </a:rPr>
              <a:t>wheel1.setFillColor(</a:t>
            </a:r>
            <a:r>
              <a:rPr lang="en-US" altLang="x-none" sz="1800" dirty="0" err="1" smtClean="0">
                <a:latin typeface="Consolas" charset="0"/>
              </a:rPr>
              <a:t>Color.RED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 dirty="0" err="1" smtClean="0">
                <a:latin typeface="Consolas" charset="0"/>
              </a:rPr>
              <a:t>car.add</a:t>
            </a:r>
            <a:r>
              <a:rPr lang="en-US" altLang="x-none" sz="1800" b="1" dirty="0" smtClean="0">
                <a:latin typeface="Consolas" charset="0"/>
              </a:rPr>
              <a:t>(wheel1</a:t>
            </a:r>
            <a:r>
              <a:rPr lang="en-US" altLang="x-none" sz="1800" b="1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00" dirty="0">
                <a:latin typeface="Consolas" charset="0"/>
              </a:rPr>
              <a:t>    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err="1" smtClean="0">
                <a:latin typeface="Consolas" charset="0"/>
              </a:rPr>
              <a:t>GOval</a:t>
            </a:r>
            <a:r>
              <a:rPr lang="en-US" altLang="x-none" sz="1800" dirty="0" smtClean="0">
                <a:latin typeface="Consolas" charset="0"/>
              </a:rPr>
              <a:t> </a:t>
            </a:r>
            <a:r>
              <a:rPr lang="en-US" altLang="x-none" sz="1800" dirty="0">
                <a:latin typeface="Consolas" charset="0"/>
              </a:rPr>
              <a:t>wheel2 = new </a:t>
            </a:r>
            <a:r>
              <a:rPr lang="en-US" altLang="x-none" sz="1800" dirty="0" err="1">
                <a:latin typeface="Consolas" charset="0"/>
              </a:rPr>
              <a:t>GOval</a:t>
            </a:r>
            <a:r>
              <a:rPr lang="en-US" altLang="x-none" sz="1800" dirty="0">
                <a:latin typeface="Consolas" charset="0"/>
              </a:rPr>
              <a:t>(80, 70, 20, 20);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smtClean="0">
                <a:latin typeface="Consolas" charset="0"/>
              </a:rPr>
              <a:t>wheel2.setFilled(true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smtClean="0">
                <a:latin typeface="Consolas" charset="0"/>
              </a:rPr>
              <a:t>wheel2.setFillColor(</a:t>
            </a:r>
            <a:r>
              <a:rPr lang="en-US" altLang="x-none" sz="1800" dirty="0" err="1" smtClean="0">
                <a:latin typeface="Consolas" charset="0"/>
              </a:rPr>
              <a:t>Color.RED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 dirty="0" err="1" smtClean="0">
                <a:latin typeface="Consolas" charset="0"/>
              </a:rPr>
              <a:t>car.add</a:t>
            </a:r>
            <a:r>
              <a:rPr lang="en-US" altLang="x-none" sz="1800" b="1" dirty="0" smtClean="0">
                <a:latin typeface="Consolas" charset="0"/>
              </a:rPr>
              <a:t>(wheel2</a:t>
            </a:r>
            <a:r>
              <a:rPr lang="en-US" altLang="x-none" sz="1800" b="1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00" dirty="0">
                <a:latin typeface="Consolas" charset="0"/>
              </a:rPr>
              <a:t>    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err="1" smtClean="0">
                <a:latin typeface="Consolas" charset="0"/>
              </a:rPr>
              <a:t>GRect</a:t>
            </a:r>
            <a:r>
              <a:rPr lang="en-US" altLang="x-none" sz="1800" dirty="0" smtClean="0">
                <a:latin typeface="Consolas" charset="0"/>
              </a:rPr>
              <a:t> </a:t>
            </a:r>
            <a:r>
              <a:rPr lang="en-US" altLang="x-none" sz="1800" dirty="0">
                <a:latin typeface="Consolas" charset="0"/>
              </a:rPr>
              <a:t>windshield = new </a:t>
            </a:r>
            <a:r>
              <a:rPr lang="en-US" altLang="x-none" sz="1800" dirty="0" err="1">
                <a:latin typeface="Consolas" charset="0"/>
              </a:rPr>
              <a:t>GRect</a:t>
            </a:r>
            <a:r>
              <a:rPr lang="en-US" altLang="x-none" sz="1800" dirty="0">
                <a:latin typeface="Consolas" charset="0"/>
              </a:rPr>
              <a:t>(80, 40, 30, 20);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err="1" smtClean="0">
                <a:latin typeface="Consolas" charset="0"/>
              </a:rPr>
              <a:t>windshield.setFilled</a:t>
            </a:r>
            <a:r>
              <a:rPr lang="en-US" altLang="x-none" sz="1800" dirty="0" smtClean="0">
                <a:latin typeface="Consolas" charset="0"/>
              </a:rPr>
              <a:t>(true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err="1" smtClean="0">
                <a:latin typeface="Consolas" charset="0"/>
              </a:rPr>
              <a:t>windshield.setFillColor</a:t>
            </a:r>
            <a:r>
              <a:rPr lang="en-US" altLang="x-none" sz="1800" dirty="0" smtClean="0">
                <a:latin typeface="Consolas" charset="0"/>
              </a:rPr>
              <a:t>(</a:t>
            </a:r>
            <a:r>
              <a:rPr lang="en-US" altLang="x-none" sz="1800" dirty="0" err="1" smtClean="0">
                <a:latin typeface="Consolas" charset="0"/>
              </a:rPr>
              <a:t>Color.CYAN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 dirty="0" err="1" smtClean="0">
                <a:latin typeface="Consolas" charset="0"/>
              </a:rPr>
              <a:t>car.add</a:t>
            </a:r>
            <a:r>
              <a:rPr lang="en-US" altLang="x-none" sz="1800" b="1" dirty="0" smtClean="0">
                <a:latin typeface="Consolas" charset="0"/>
              </a:rPr>
              <a:t>(windshield</a:t>
            </a:r>
            <a:r>
              <a:rPr lang="en-US" altLang="x-none" sz="1800" b="1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 dirty="0" smtClean="0">
                <a:latin typeface="Consolas" charset="0"/>
              </a:rPr>
              <a:t>add(car);	// at  0,0!  Where we want this “sub-canvas” to go</a:t>
            </a:r>
            <a:endParaRPr lang="en-US" altLang="x-none" sz="1800" b="1" dirty="0">
              <a:latin typeface="Consolas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276600"/>
            <a:ext cx="1905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406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 smtClean="0">
                <a:solidFill>
                  <a:schemeClr val="bg1">
                    <a:lumMod val="75000"/>
                  </a:schemeClr>
                </a:solidFill>
              </a:rPr>
              <a:t>GCompounds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 smtClean="0"/>
              <a:t>Getters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Stoplights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Checkerboard</a:t>
            </a:r>
          </a:p>
        </p:txBody>
      </p:sp>
    </p:spTree>
    <p:extLst>
      <p:ext uri="{BB962C8B-B14F-4D97-AF65-F5344CB8AC3E}">
        <p14:creationId xmlns:p14="http://schemas.microsoft.com/office/powerpoint/2010/main" val="16060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/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/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 smtClean="0"/>
              <a:t>GCompounds</a:t>
            </a:r>
            <a:endParaRPr lang="en-US" altLang="x-none" sz="3600" dirty="0" smtClean="0"/>
          </a:p>
          <a:p>
            <a:pPr eaLnBrk="1" hangingPunct="1">
              <a:defRPr/>
            </a:pPr>
            <a:r>
              <a:rPr lang="en-US" altLang="x-none" sz="3600" dirty="0" smtClean="0"/>
              <a:t>Getters</a:t>
            </a:r>
          </a:p>
          <a:p>
            <a:pPr eaLnBrk="1" hangingPunct="1">
              <a:defRPr/>
            </a:pPr>
            <a:r>
              <a:rPr lang="en-US" altLang="x-none" sz="3600" dirty="0" smtClean="0"/>
              <a:t>Practice: Stoplights</a:t>
            </a:r>
          </a:p>
          <a:p>
            <a:pPr eaLnBrk="1" hangingPunct="1">
              <a:defRPr/>
            </a:pPr>
            <a:r>
              <a:rPr lang="en-US" altLang="x-none" sz="3600" dirty="0" smtClean="0"/>
              <a:t>Practice: Checkerboard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Graphics Program ”Getters”</a:t>
            </a:r>
            <a:endParaRPr lang="en-US" altLang="x-none" dirty="0"/>
          </a:p>
        </p:txBody>
      </p:sp>
      <p:sp>
        <p:nvSpPr>
          <p:cNvPr id="1232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Methods of graphical objects that return values:</a:t>
            </a:r>
          </a:p>
          <a:p>
            <a:pPr lvl="1"/>
            <a:endParaRPr lang="en-US" altLang="x-none"/>
          </a:p>
          <a:p>
            <a:pPr lvl="1"/>
            <a:endParaRPr lang="en-US" altLang="x-none"/>
          </a:p>
          <a:p>
            <a:pPr lvl="1"/>
            <a:endParaRPr lang="en-US" altLang="x-none"/>
          </a:p>
          <a:p>
            <a:pPr lvl="1"/>
            <a:endParaRPr lang="en-US" altLang="x-none"/>
          </a:p>
          <a:p>
            <a:pPr lvl="1"/>
            <a:endParaRPr lang="en-US" altLang="x-none"/>
          </a:p>
          <a:p>
            <a:pPr lvl="1"/>
            <a:endParaRPr lang="en-US" altLang="x-none"/>
          </a:p>
          <a:p>
            <a:pPr lvl="1"/>
            <a:endParaRPr lang="en-US" altLang="x-none"/>
          </a:p>
          <a:p>
            <a:pPr lvl="1"/>
            <a:r>
              <a:rPr lang="en-US" altLang="x-none"/>
              <a:t>Example: Swapping the x/y coordinates of a shape: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	GRect rect = new GRect(...);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	...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	int rx = rect.getX();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	int ry = rect.getY();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	rect.setLocation(ry, rx);</a:t>
            </a:r>
          </a:p>
        </p:txBody>
      </p:sp>
      <p:graphicFrame>
        <p:nvGraphicFramePr>
          <p:cNvPr id="1232900" name="Group 4"/>
          <p:cNvGraphicFramePr>
            <a:graphicFrameLocks noGrp="1"/>
          </p:cNvGraphicFramePr>
          <p:nvPr/>
        </p:nvGraphicFramePr>
        <p:xfrm>
          <a:off x="533400" y="1828800"/>
          <a:ext cx="8077200" cy="2560320"/>
        </p:xfrm>
        <a:graphic>
          <a:graphicData uri="http://schemas.openxmlformats.org/drawingml/2006/table">
            <a:tbl>
              <a:tblPr/>
              <a:tblGrid>
                <a:gridCol w="3352800"/>
                <a:gridCol w="4724400"/>
              </a:tblGrid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.getColor()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color used to color the shape outline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.getFillColor()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color used to color the shape interior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.getX()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left </a:t>
                      </a: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-coordinate of the shape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.getY()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top </a:t>
                      </a: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-coordinate of the shape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.getWidth()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number of pixels wide the shape is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.getHeight()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number of pixels tall the shape is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23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 smtClean="0">
                <a:solidFill>
                  <a:schemeClr val="bg1">
                    <a:lumMod val="75000"/>
                  </a:schemeClr>
                </a:solidFill>
              </a:rPr>
              <a:t>GCompounds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Getters</a:t>
            </a:r>
          </a:p>
          <a:p>
            <a:pPr eaLnBrk="1" hangingPunct="1">
              <a:defRPr/>
            </a:pPr>
            <a:r>
              <a:rPr lang="en-US" altLang="x-none" sz="3600" dirty="0" smtClean="0"/>
              <a:t>Practice: Stoplights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Checkerboard</a:t>
            </a:r>
          </a:p>
        </p:txBody>
      </p:sp>
    </p:spTree>
    <p:extLst>
      <p:ext uri="{BB962C8B-B14F-4D97-AF65-F5344CB8AC3E}">
        <p14:creationId xmlns:p14="http://schemas.microsoft.com/office/powerpoint/2010/main" val="1120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Practice: Stoplights</a:t>
            </a:r>
            <a:endParaRPr lang="en-US" altLang="x-none" dirty="0"/>
          </a:p>
        </p:txBody>
      </p:sp>
      <p:sp>
        <p:nvSpPr>
          <p:cNvPr id="1228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x-none" sz="3200" dirty="0" smtClean="0"/>
              <a:t>How </a:t>
            </a:r>
            <a:r>
              <a:rPr lang="en-US" altLang="x-none" sz="3200" dirty="0"/>
              <a:t>would you make a method for drawing </a:t>
            </a:r>
            <a:r>
              <a:rPr lang="en-US" altLang="x-none" sz="3200" dirty="0" smtClean="0"/>
              <a:t>stoplights of different locations and sizes?</a:t>
            </a:r>
            <a:endParaRPr lang="en-US" altLang="x-none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272" y="2133600"/>
            <a:ext cx="5607455" cy="50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9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Practice: Stoplights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76400"/>
            <a:ext cx="1587500" cy="4635500"/>
          </a:xfr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800600" y="3232150"/>
            <a:ext cx="33528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x-none" sz="3200" dirty="0" smtClean="0"/>
              <a:t>What information do we need in order to draw this?</a:t>
            </a:r>
            <a:endParaRPr lang="en-US" altLang="x-none" sz="3200" dirty="0"/>
          </a:p>
        </p:txBody>
      </p:sp>
    </p:spTree>
    <p:extLst>
      <p:ext uri="{BB962C8B-B14F-4D97-AF65-F5344CB8AC3E}">
        <p14:creationId xmlns:p14="http://schemas.microsoft.com/office/powerpoint/2010/main" val="178140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Extra Practice: Line Art</a:t>
            </a:r>
            <a:endParaRPr lang="en-US" altLang="x-none" dirty="0"/>
          </a:p>
        </p:txBody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x-none" dirty="0"/>
              <a:t>Write </a:t>
            </a:r>
            <a:r>
              <a:rPr lang="en-US" altLang="x-none" dirty="0" smtClean="0"/>
              <a:t>a graphical program </a:t>
            </a:r>
            <a:r>
              <a:rPr lang="en-US" altLang="x-none" b="1" dirty="0" err="1" smtClean="0"/>
              <a:t>LineArt</a:t>
            </a:r>
            <a:r>
              <a:rPr lang="en-US" altLang="x-none" dirty="0" smtClean="0"/>
              <a:t> that </a:t>
            </a:r>
            <a:r>
              <a:rPr lang="en-US" altLang="x-none" dirty="0"/>
              <a:t>draws a series of </a:t>
            </a:r>
            <a:r>
              <a:rPr lang="en-US" altLang="x-none" dirty="0" smtClean="0"/>
              <a:t>lines (see lecture code for solution):</a:t>
            </a:r>
            <a:endParaRPr lang="en-US" altLang="x-none" sz="800" dirty="0"/>
          </a:p>
          <a:p>
            <a:r>
              <a:rPr lang="en-US" altLang="x-none" dirty="0"/>
              <a:t>Outer square is at (10, 30) and size 200x200</a:t>
            </a:r>
          </a:p>
          <a:p>
            <a:r>
              <a:rPr lang="en-US" altLang="x-none" dirty="0"/>
              <a:t>each line is 10px apart in each dimension</a:t>
            </a:r>
          </a:p>
          <a:p>
            <a:pPr lvl="1">
              <a:buFontTx/>
              <a:buNone/>
            </a:pPr>
            <a:endParaRPr lang="en-US" altLang="x-none" sz="1000" i="1" dirty="0"/>
          </a:p>
          <a:p>
            <a:pPr lvl="1">
              <a:buFontTx/>
              <a:buNone/>
            </a:pPr>
            <a:r>
              <a:rPr lang="en-US" altLang="x-none" i="1" dirty="0"/>
              <a:t>coordinates of top-left lines: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(210, 30) to (10, 30)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(200, 30) to (10, 40)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(190, 30) to (10, 50)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...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(20, 30) to (10, 220)</a:t>
            </a:r>
          </a:p>
          <a:p>
            <a:pPr lvl="1">
              <a:lnSpc>
                <a:spcPct val="80000"/>
              </a:lnSpc>
            </a:pPr>
            <a:endParaRPr lang="en-US" altLang="x-none" sz="1400" dirty="0"/>
          </a:p>
          <a:p>
            <a:pPr lvl="1">
              <a:buFontTx/>
              <a:buNone/>
            </a:pPr>
            <a:r>
              <a:rPr lang="en-US" altLang="x-none" i="1" dirty="0"/>
              <a:t>coordinates of bottom-right lines: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(210, 30) to (210, 230)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(210, 40) to (200, 230)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...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(210, 220) to (20, 230)</a:t>
            </a:r>
          </a:p>
        </p:txBody>
      </p:sp>
      <p:pic>
        <p:nvPicPr>
          <p:cNvPr id="12124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" t="21622" r="14815" b="11111"/>
          <a:stretch>
            <a:fillRect/>
          </a:stretch>
        </p:blipFill>
        <p:spPr bwMode="auto">
          <a:xfrm>
            <a:off x="5257800" y="2971800"/>
            <a:ext cx="334327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549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 smtClean="0">
                <a:solidFill>
                  <a:schemeClr val="bg1">
                    <a:lumMod val="75000"/>
                  </a:schemeClr>
                </a:solidFill>
              </a:rPr>
              <a:t>GCompounds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Getters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Stoplights</a:t>
            </a:r>
          </a:p>
          <a:p>
            <a:pPr eaLnBrk="1" hangingPunct="1">
              <a:defRPr/>
            </a:pPr>
            <a:r>
              <a:rPr lang="en-US" altLang="x-none" sz="3600" dirty="0" smtClean="0"/>
              <a:t>Practice: Checkerboard</a:t>
            </a:r>
          </a:p>
        </p:txBody>
      </p:sp>
    </p:spTree>
    <p:extLst>
      <p:ext uri="{BB962C8B-B14F-4D97-AF65-F5344CB8AC3E}">
        <p14:creationId xmlns:p14="http://schemas.microsoft.com/office/powerpoint/2010/main" val="105744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Practice: Checkerboard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x-none" dirty="0" smtClean="0"/>
              <a:t>Write a graphical program named </a:t>
            </a:r>
            <a:r>
              <a:rPr lang="en-US" altLang="x-none" b="1" dirty="0" smtClean="0">
                <a:latin typeface="Consolas" charset="0"/>
              </a:rPr>
              <a:t>Checkerboard </a:t>
            </a:r>
            <a:r>
              <a:rPr lang="en-US" altLang="x-none" dirty="0" smtClean="0"/>
              <a:t>that draws</a:t>
            </a:r>
            <a:br>
              <a:rPr lang="en-US" altLang="x-none" dirty="0" smtClean="0"/>
            </a:br>
            <a:r>
              <a:rPr lang="en-US" altLang="x-none" dirty="0" smtClean="0"/>
              <a:t>a checkerboard pattern using </a:t>
            </a:r>
            <a:r>
              <a:rPr lang="en-US" altLang="x-none" dirty="0" err="1" smtClean="0"/>
              <a:t>GRects</a:t>
            </a:r>
            <a:r>
              <a:rPr lang="en-US" altLang="x-none" dirty="0" smtClean="0"/>
              <a:t>.</a:t>
            </a:r>
            <a:endParaRPr lang="en-US" altLang="x-non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57400"/>
            <a:ext cx="6914263" cy="499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03905"/>
            <a:ext cx="8348870" cy="603509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Milestone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8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77" y="1219200"/>
            <a:ext cx="8284646" cy="598867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Milestone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6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77" y="1219200"/>
            <a:ext cx="8284646" cy="598867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Milestone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1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/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 smtClean="0">
                <a:solidFill>
                  <a:schemeClr val="bg1">
                    <a:lumMod val="75000"/>
                  </a:schemeClr>
                </a:solidFill>
              </a:rPr>
              <a:t>GCompounds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Getters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Stoplights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Checkerboard</a:t>
            </a:r>
          </a:p>
        </p:txBody>
      </p:sp>
    </p:spTree>
    <p:extLst>
      <p:ext uri="{BB962C8B-B14F-4D97-AF65-F5344CB8AC3E}">
        <p14:creationId xmlns:p14="http://schemas.microsoft.com/office/powerpoint/2010/main" val="62331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8001000" cy="52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Recap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/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/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 smtClean="0"/>
              <a:t>GCompounds</a:t>
            </a:r>
            <a:endParaRPr lang="en-US" altLang="x-none" sz="3600" dirty="0" smtClean="0"/>
          </a:p>
          <a:p>
            <a:pPr eaLnBrk="1" hangingPunct="1">
              <a:defRPr/>
            </a:pPr>
            <a:r>
              <a:rPr lang="en-US" altLang="x-none" sz="3600" dirty="0" smtClean="0"/>
              <a:t>Getters</a:t>
            </a:r>
          </a:p>
          <a:p>
            <a:pPr eaLnBrk="1" hangingPunct="1">
              <a:defRPr/>
            </a:pPr>
            <a:r>
              <a:rPr lang="en-US" altLang="x-none" sz="3600" dirty="0" smtClean="0"/>
              <a:t>Practice: Stoplights</a:t>
            </a:r>
          </a:p>
          <a:p>
            <a:pPr eaLnBrk="1" hangingPunct="1">
              <a:defRPr/>
            </a:pPr>
            <a:r>
              <a:rPr lang="en-US" altLang="x-none" sz="3600" dirty="0" smtClean="0"/>
              <a:t>Practice: Checkerboard</a:t>
            </a:r>
            <a:endParaRPr lang="en-US" altLang="x-none" sz="3600" dirty="0"/>
          </a:p>
          <a:p>
            <a:pPr eaLnBrk="1" hangingPunct="1">
              <a:defRPr/>
            </a:pPr>
            <a:endParaRPr lang="en-US" altLang="x-none" sz="3600" dirty="0"/>
          </a:p>
          <a:p>
            <a:pPr marL="0" indent="0" eaLnBrk="1" hangingPunct="1">
              <a:buNone/>
              <a:defRPr/>
            </a:pPr>
            <a:r>
              <a:rPr lang="en-US" altLang="x-none" sz="3600" b="1" dirty="0" smtClean="0"/>
              <a:t>Next time: Animation</a:t>
            </a:r>
          </a:p>
        </p:txBody>
      </p:sp>
    </p:spTree>
    <p:extLst>
      <p:ext uri="{BB962C8B-B14F-4D97-AF65-F5344CB8AC3E}">
        <p14:creationId xmlns:p14="http://schemas.microsoft.com/office/powerpoint/2010/main" val="165766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Announcements: Docs</a:t>
            </a:r>
            <a:endParaRPr lang="en-US" altLang="x-none" dirty="0"/>
          </a:p>
        </p:txBody>
      </p:sp>
      <p:sp>
        <p:nvSpPr>
          <p:cNvPr id="122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Click the "</a:t>
            </a:r>
            <a:r>
              <a:rPr lang="en-US" altLang="x-none" b="1" dirty="0"/>
              <a:t>Stanford </a:t>
            </a:r>
            <a:r>
              <a:rPr lang="en-US" altLang="x-none" b="1" dirty="0" smtClean="0"/>
              <a:t>Library Docs</a:t>
            </a:r>
            <a:r>
              <a:rPr lang="en-US" altLang="x-none" dirty="0" smtClean="0"/>
              <a:t>" </a:t>
            </a:r>
            <a:r>
              <a:rPr lang="en-US" altLang="x-none" dirty="0"/>
              <a:t>link </a:t>
            </a:r>
            <a:r>
              <a:rPr lang="en-US" altLang="x-none" dirty="0" smtClean="0"/>
              <a:t>in the 106A website sidebar.</a:t>
            </a:r>
            <a:endParaRPr lang="en-US" altLang="x-none" dirty="0"/>
          </a:p>
          <a:p>
            <a:pPr lvl="1"/>
            <a:r>
              <a:rPr lang="en-US" altLang="x-none" dirty="0"/>
              <a:t>This site lists every kind of object in the Stanford libraries.</a:t>
            </a:r>
          </a:p>
          <a:p>
            <a:pPr lvl="1"/>
            <a:r>
              <a:rPr lang="en-US" altLang="x-none" dirty="0"/>
              <a:t>Click </a:t>
            </a:r>
            <a:r>
              <a:rPr lang="en-US" altLang="x-none" dirty="0" smtClean="0"/>
              <a:t>an object type </a:t>
            </a:r>
            <a:r>
              <a:rPr lang="en-US" altLang="x-none" dirty="0"/>
              <a:t>on the left and see its behavior on the right.</a:t>
            </a:r>
          </a:p>
          <a:p>
            <a:pPr lvl="1"/>
            <a:r>
              <a:rPr lang="en-US" altLang="x-none" dirty="0"/>
              <a:t>These kinds of pages exist for Stanford libraries and standard Java.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971800"/>
            <a:ext cx="5638800" cy="377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 smtClean="0"/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 smtClean="0">
                <a:solidFill>
                  <a:schemeClr val="bg1">
                    <a:lumMod val="75000"/>
                  </a:schemeClr>
                </a:solidFill>
              </a:rPr>
              <a:t>GCompounds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Getters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Stoplights</a:t>
            </a:r>
          </a:p>
          <a:p>
            <a:pPr eaLnBrk="1" hangingPunct="1">
              <a:defRPr/>
            </a:pPr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Checkerboard</a:t>
            </a:r>
          </a:p>
        </p:txBody>
      </p:sp>
    </p:spTree>
    <p:extLst>
      <p:ext uri="{BB962C8B-B14F-4D97-AF65-F5344CB8AC3E}">
        <p14:creationId xmlns:p14="http://schemas.microsoft.com/office/powerpoint/2010/main" val="140174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Graphics Canvas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71600" y="1759369"/>
            <a:ext cx="6290858" cy="4748074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4296" y="1152144"/>
            <a:ext cx="85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0,0</a:t>
            </a:r>
            <a:endParaRPr 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2449769" y="1984966"/>
            <a:ext cx="1658823" cy="646331"/>
            <a:chOff x="2526250" y="1590667"/>
            <a:chExt cx="1658823" cy="64633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95447" y="1590667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0000FF"/>
                  </a:solidFill>
                </a:rPr>
                <a:t>40,20</a:t>
              </a:r>
              <a:endParaRPr lang="en-US" sz="3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6105" y="4483754"/>
            <a:ext cx="1822688" cy="646331"/>
            <a:chOff x="2526250" y="1588472"/>
            <a:chExt cx="1822688" cy="64633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0000FF"/>
                  </a:solidFill>
                </a:rPr>
                <a:t>40,120</a:t>
              </a:r>
              <a:endParaRPr lang="en-US" sz="3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92518" y="2590189"/>
            <a:ext cx="1822688" cy="646331"/>
            <a:chOff x="2526250" y="1588472"/>
            <a:chExt cx="1822688" cy="64633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0000FF"/>
                  </a:solidFill>
                </a:rPr>
                <a:t>120,40</a:t>
              </a:r>
              <a:endParaRPr lang="en-US" sz="3600" dirty="0">
                <a:solidFill>
                  <a:srgbClr val="0000FF"/>
                </a:solidFill>
              </a:endParaRP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1066800" y="1905501"/>
            <a:ext cx="0" cy="34852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981200" y="1447800"/>
            <a:ext cx="4834006" cy="1040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67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Collage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6" y="1371600"/>
            <a:ext cx="7404668" cy="535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3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Graphical </a:t>
            </a:r>
            <a:r>
              <a:rPr lang="en-US" altLang="x-none" dirty="0" smtClean="0"/>
              <a:t>Objects</a:t>
            </a:r>
            <a:endParaRPr lang="en-US" altLang="x-none" dirty="0"/>
          </a:p>
        </p:txBody>
      </p:sp>
      <p:sp>
        <p:nvSpPr>
          <p:cNvPr id="120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GRect</a:t>
            </a:r>
            <a:r>
              <a:rPr lang="en-US" altLang="x-none" b="1" dirty="0">
                <a:solidFill>
                  <a:srgbClr val="0070C0"/>
                </a:solidFill>
                <a:latin typeface="Consolas" charset="0"/>
              </a:rPr>
              <a:t>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GOval</a:t>
            </a:r>
            <a:r>
              <a:rPr lang="en-US" altLang="x-none" b="1" dirty="0">
                <a:solidFill>
                  <a:srgbClr val="0070C0"/>
                </a:solidFill>
                <a:latin typeface="Consolas" charset="0"/>
              </a:rPr>
              <a:t>	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GLine</a:t>
            </a:r>
            <a:endParaRPr lang="en-US" altLang="x-none" b="1" dirty="0">
              <a:solidFill>
                <a:srgbClr val="0070C0"/>
              </a:solidFill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b="1" dirty="0" err="1" smtClean="0">
                <a:solidFill>
                  <a:srgbClr val="0070C0"/>
                </a:solidFill>
                <a:latin typeface="Consolas" charset="0"/>
              </a:rPr>
              <a:t>GLabel</a:t>
            </a: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GArc</a:t>
            </a:r>
            <a:endParaRPr lang="en-US" altLang="x-none" dirty="0">
              <a:solidFill>
                <a:schemeClr val="bg1">
                  <a:lumMod val="85000"/>
                </a:schemeClr>
              </a:solidFill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GRoundRect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GPolygon</a:t>
            </a:r>
            <a:endParaRPr lang="en-US" altLang="x-none" dirty="0">
              <a:solidFill>
                <a:schemeClr val="bg1">
                  <a:lumMod val="85000"/>
                </a:schemeClr>
              </a:solidFill>
              <a:latin typeface="Consolas" charset="0"/>
            </a:endParaRPr>
          </a:p>
        </p:txBody>
      </p:sp>
      <p:grpSp>
        <p:nvGrpSpPr>
          <p:cNvPr id="1207300" name="Group 4"/>
          <p:cNvGrpSpPr>
            <a:grpSpLocks/>
          </p:cNvGrpSpPr>
          <p:nvPr/>
        </p:nvGrpSpPr>
        <p:grpSpPr bwMode="auto">
          <a:xfrm>
            <a:off x="98425" y="1708150"/>
            <a:ext cx="2797175" cy="1908174"/>
            <a:chOff x="62" y="1038"/>
            <a:chExt cx="1762" cy="1202"/>
          </a:xfrm>
        </p:grpSpPr>
        <p:sp>
          <p:nvSpPr>
            <p:cNvPr id="1207301" name="Rectangle 5"/>
            <p:cNvSpPr>
              <a:spLocks noChangeArrowheads="1"/>
            </p:cNvSpPr>
            <p:nvPr/>
          </p:nvSpPr>
          <p:spPr bwMode="auto">
            <a:xfrm>
              <a:off x="542" y="1254"/>
              <a:ext cx="701" cy="817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2" name="Text Box 6"/>
            <p:cNvSpPr txBox="1">
              <a:spLocks noChangeArrowheads="1"/>
            </p:cNvSpPr>
            <p:nvPr/>
          </p:nvSpPr>
          <p:spPr bwMode="auto">
            <a:xfrm>
              <a:off x="62" y="1038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3" name="Text Box 7"/>
            <p:cNvSpPr txBox="1">
              <a:spLocks noChangeArrowheads="1"/>
            </p:cNvSpPr>
            <p:nvPr/>
          </p:nvSpPr>
          <p:spPr bwMode="auto">
            <a:xfrm>
              <a:off x="986" y="2063"/>
              <a:ext cx="838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dirty="0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4" name="Group 8"/>
          <p:cNvGrpSpPr>
            <a:grpSpLocks/>
          </p:cNvGrpSpPr>
          <p:nvPr/>
        </p:nvGrpSpPr>
        <p:grpSpPr bwMode="auto">
          <a:xfrm>
            <a:off x="2743200" y="1666875"/>
            <a:ext cx="2867025" cy="2035175"/>
            <a:chOff x="1498" y="1012"/>
            <a:chExt cx="1806" cy="1282"/>
          </a:xfrm>
        </p:grpSpPr>
        <p:sp>
          <p:nvSpPr>
            <p:cNvPr id="1207305" name="Text Box 9"/>
            <p:cNvSpPr txBox="1">
              <a:spLocks noChangeArrowheads="1"/>
            </p:cNvSpPr>
            <p:nvPr/>
          </p:nvSpPr>
          <p:spPr bwMode="auto">
            <a:xfrm>
              <a:off x="1498" y="1012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6" name="Rectangle 10"/>
            <p:cNvSpPr>
              <a:spLocks noChangeArrowheads="1"/>
            </p:cNvSpPr>
            <p:nvPr/>
          </p:nvSpPr>
          <p:spPr bwMode="auto">
            <a:xfrm>
              <a:off x="1944" y="1236"/>
              <a:ext cx="701" cy="874"/>
            </a:xfrm>
            <a:prstGeom prst="rect">
              <a:avLst/>
            </a:prstGeom>
            <a:noFill/>
            <a:ln w="36703">
              <a:solidFill>
                <a:srgbClr val="C0C0C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7" name="Oval 11"/>
            <p:cNvSpPr>
              <a:spLocks noChangeArrowheads="1"/>
            </p:cNvSpPr>
            <p:nvPr/>
          </p:nvSpPr>
          <p:spPr bwMode="auto">
            <a:xfrm>
              <a:off x="1944" y="1236"/>
              <a:ext cx="701" cy="873"/>
            </a:xfrm>
            <a:prstGeom prst="ellipse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8" name="Text Box 12"/>
            <p:cNvSpPr txBox="1">
              <a:spLocks noChangeArrowheads="1"/>
            </p:cNvSpPr>
            <p:nvPr/>
          </p:nvSpPr>
          <p:spPr bwMode="auto">
            <a:xfrm>
              <a:off x="2380" y="2117"/>
              <a:ext cx="924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9" name="Group 13"/>
          <p:cNvGrpSpPr>
            <a:grpSpLocks/>
          </p:cNvGrpSpPr>
          <p:nvPr/>
        </p:nvGrpSpPr>
        <p:grpSpPr bwMode="auto">
          <a:xfrm>
            <a:off x="5638799" y="1736725"/>
            <a:ext cx="2437991" cy="1808163"/>
            <a:chOff x="3360" y="1056"/>
            <a:chExt cx="1893" cy="1404"/>
          </a:xfrm>
        </p:grpSpPr>
        <p:sp>
          <p:nvSpPr>
            <p:cNvPr id="1207310" name="Text Box 14"/>
            <p:cNvSpPr txBox="1">
              <a:spLocks noChangeArrowheads="1"/>
            </p:cNvSpPr>
            <p:nvPr/>
          </p:nvSpPr>
          <p:spPr bwMode="auto">
            <a:xfrm>
              <a:off x="3360" y="1056"/>
              <a:ext cx="86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1" name="Text Box 15"/>
            <p:cNvSpPr txBox="1">
              <a:spLocks noChangeArrowheads="1"/>
            </p:cNvSpPr>
            <p:nvPr/>
          </p:nvSpPr>
          <p:spPr bwMode="auto">
            <a:xfrm>
              <a:off x="4320" y="2208"/>
              <a:ext cx="93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2" name="Freeform 16"/>
            <p:cNvSpPr>
              <a:spLocks noChangeArrowheads="1"/>
            </p:cNvSpPr>
            <p:nvPr/>
          </p:nvSpPr>
          <p:spPr bwMode="auto">
            <a:xfrm>
              <a:off x="3840" y="1344"/>
              <a:ext cx="864" cy="864"/>
            </a:xfrm>
            <a:custGeom>
              <a:avLst/>
              <a:gdLst>
                <a:gd name="T0" fmla="*/ 0 w 3811"/>
                <a:gd name="T1" fmla="*/ 0 h 3811"/>
                <a:gd name="T2" fmla="*/ 3810 w 3811"/>
                <a:gd name="T3" fmla="*/ 3810 h 3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11" h="3811">
                  <a:moveTo>
                    <a:pt x="0" y="0"/>
                  </a:moveTo>
                  <a:lnTo>
                    <a:pt x="3810" y="3810"/>
                  </a:lnTo>
                </a:path>
              </a:pathLst>
            </a:cu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07313" name="Picture 17" descr="2D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648200"/>
            <a:ext cx="811213" cy="58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4" name="AutoShape 18"/>
          <p:cNvSpPr>
            <a:spLocks noChangeArrowheads="1"/>
          </p:cNvSpPr>
          <p:nvPr/>
        </p:nvSpPr>
        <p:spPr bwMode="auto">
          <a:xfrm>
            <a:off x="2286000" y="5943600"/>
            <a:ext cx="1219200" cy="6096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07315" name="Picture 19" descr="197_bender-big-h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4419600"/>
            <a:ext cx="52387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6" name="Text Box 20"/>
          <p:cNvSpPr txBox="1">
            <a:spLocks noChangeArrowheads="1"/>
          </p:cNvSpPr>
          <p:nvPr/>
        </p:nvSpPr>
        <p:spPr bwMode="auto">
          <a:xfrm>
            <a:off x="228600" y="4602163"/>
            <a:ext cx="16144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x-none" sz="2200" i="1">
                <a:solidFill>
                  <a:schemeClr val="accent2"/>
                </a:solidFill>
              </a:rPr>
              <a:t>Hello there!</a:t>
            </a:r>
          </a:p>
        </p:txBody>
      </p:sp>
      <p:sp>
        <p:nvSpPr>
          <p:cNvPr id="1207317" name="AutoShape 21"/>
          <p:cNvSpPr>
            <a:spLocks noChangeArrowheads="1"/>
          </p:cNvSpPr>
          <p:nvPr/>
        </p:nvSpPr>
        <p:spPr bwMode="auto">
          <a:xfrm>
            <a:off x="6324600" y="5867400"/>
            <a:ext cx="914400" cy="762000"/>
          </a:xfrm>
          <a:prstGeom prst="hexagon">
            <a:avLst>
              <a:gd name="adj" fmla="val 30000"/>
              <a:gd name="vf" fmla="val 11547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7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16639</TotalTime>
  <Words>1546</Words>
  <Application>Microsoft Macintosh PowerPoint</Application>
  <PresentationFormat>On-screen Show (4:3)</PresentationFormat>
  <Paragraphs>359</Paragraphs>
  <Slides>41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Chalkboard</vt:lpstr>
      <vt:lpstr>Courier</vt:lpstr>
      <vt:lpstr>Courier New</vt:lpstr>
      <vt:lpstr>Times</vt:lpstr>
      <vt:lpstr>Times New Roman</vt:lpstr>
      <vt:lpstr>Andale Mono</vt:lpstr>
      <vt:lpstr>Arial</vt:lpstr>
      <vt:lpstr>Calibri</vt:lpstr>
      <vt:lpstr>Consolas</vt:lpstr>
      <vt:lpstr>Tahoma</vt:lpstr>
      <vt:lpstr>Verdana</vt:lpstr>
      <vt:lpstr>Default Design</vt:lpstr>
      <vt:lpstr>CS 106A, Lecture 12 More Graphics</vt:lpstr>
      <vt:lpstr>PowerPoint Presentation</vt:lpstr>
      <vt:lpstr>Plan For Today</vt:lpstr>
      <vt:lpstr>Plan For Today</vt:lpstr>
      <vt:lpstr>Announcements: Docs</vt:lpstr>
      <vt:lpstr>Plan For Today</vt:lpstr>
      <vt:lpstr>The Graphics Canvas</vt:lpstr>
      <vt:lpstr>Collage Model</vt:lpstr>
      <vt:lpstr>Graphical Objects</vt:lpstr>
      <vt:lpstr>Graphical Objects</vt:lpstr>
      <vt:lpstr>Primitives vs. Objects</vt:lpstr>
      <vt:lpstr>Methods on Graphics Objects</vt:lpstr>
      <vt:lpstr>GObject Methods</vt:lpstr>
      <vt:lpstr>GRect</vt:lpstr>
      <vt:lpstr>GOval</vt:lpstr>
      <vt:lpstr>GRect and GOval</vt:lpstr>
      <vt:lpstr>GLine</vt:lpstr>
      <vt:lpstr>GLabel</vt:lpstr>
      <vt:lpstr>GLabel Methods</vt:lpstr>
      <vt:lpstr>GImage</vt:lpstr>
      <vt:lpstr>GImage Methods</vt:lpstr>
      <vt:lpstr>GraphicsProgram Methods</vt:lpstr>
      <vt:lpstr>Recap Practice: Centering</vt:lpstr>
      <vt:lpstr>Recap Practice: Centering</vt:lpstr>
      <vt:lpstr>Recap Practice: Centering</vt:lpstr>
      <vt:lpstr>Plan For Today</vt:lpstr>
      <vt:lpstr>GCompound</vt:lpstr>
      <vt:lpstr>GCompound</vt:lpstr>
      <vt:lpstr>Plan For Today</vt:lpstr>
      <vt:lpstr>Graphics Program ”Getters”</vt:lpstr>
      <vt:lpstr>Plan For Today</vt:lpstr>
      <vt:lpstr>Practice: Stoplights</vt:lpstr>
      <vt:lpstr>Practice: Stoplights</vt:lpstr>
      <vt:lpstr>Extra Practice: Line Art</vt:lpstr>
      <vt:lpstr>Plan For Today</vt:lpstr>
      <vt:lpstr>Practice: Checkerboard</vt:lpstr>
      <vt:lpstr>Milestone 1</vt:lpstr>
      <vt:lpstr>Milestone 2</vt:lpstr>
      <vt:lpstr>Milestone 3</vt:lpstr>
      <vt:lpstr>Milestone 3</vt:lpstr>
      <vt:lpstr>Recap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Nick Troccoli</cp:lastModifiedBy>
  <cp:revision>911</cp:revision>
  <cp:lastPrinted>2017-07-17T20:02:41Z</cp:lastPrinted>
  <dcterms:created xsi:type="dcterms:W3CDTF">2008-06-28T20:57:21Z</dcterms:created>
  <dcterms:modified xsi:type="dcterms:W3CDTF">2017-07-17T20:03:23Z</dcterms:modified>
</cp:coreProperties>
</file>